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sldIdLst>
    <p:sldId id="297" r:id="rId9"/>
    <p:sldId id="298" r:id="rId10"/>
    <p:sldId id="299" r:id="rId11"/>
    <p:sldId id="256" r:id="rId12"/>
    <p:sldId id="257" r:id="rId13"/>
    <p:sldId id="258" r:id="rId14"/>
    <p:sldId id="260" r:id="rId15"/>
    <p:sldId id="259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72" r:id="rId25"/>
    <p:sldId id="269" r:id="rId26"/>
    <p:sldId id="271" r:id="rId27"/>
    <p:sldId id="273" r:id="rId28"/>
    <p:sldId id="270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7" r:id="rId42"/>
    <p:sldId id="286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301" r:id="rId53"/>
    <p:sldId id="302" r:id="rId54"/>
    <p:sldId id="303" r:id="rId55"/>
    <p:sldId id="304" r:id="rId56"/>
    <p:sldId id="306" r:id="rId57"/>
    <p:sldId id="307" r:id="rId58"/>
    <p:sldId id="308" r:id="rId5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94" d="100"/>
          <a:sy n="94" d="100"/>
        </p:scale>
        <p:origin x="-1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869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61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78BF-600B-4859-9DDE-D5D3A3D57832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8085-7882-4BFF-8A3C-206780326D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82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78BF-600B-4859-9DDE-D5D3A3D57832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8085-7882-4BFF-8A3C-206780326D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46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78BF-600B-4859-9DDE-D5D3A3D57832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8085-7882-4BFF-8A3C-206780326D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761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5A86D-B31A-4F1A-B3EF-42521204D98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85BEC-079B-4E60-AD65-833A07DAEB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784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F0610-9ED3-490E-A90C-5F85FD4B9A3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0663-209A-4A9A-B494-61FED49A33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73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11A85-C288-40A7-BDCF-A966724B9B7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A67C5-D07C-4C0E-ADEB-AA98F9CA47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637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1DC7A-C488-44EF-9C0F-96F78D816D75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9C2C9-DECA-44C9-A209-6DAAD82D5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278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6B56B-0545-485F-B4AA-C0F7B9685DD0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E0E9-B94D-4748-A7C9-7F755E7FC9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02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9843B-CD63-48E3-807A-05E6B2750122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3179F-3894-452D-893D-8292BE9ECA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1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0320E-564C-44E6-893B-1049E4618AD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5B144-F066-42B5-A9B9-1C1764C3900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562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7FC3-5638-4435-A3C2-9ED1105E1E7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AA5E4-3638-4961-98BF-69F8D34F5A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5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78BF-600B-4859-9DDE-D5D3A3D57832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8085-7882-4BFF-8A3C-206780326D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180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EEA11-440E-47F1-8109-43A2DC33582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FC9A8-105E-498F-A798-8EE2D34DF9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30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6C884-8FCA-458F-BA24-7CE7225306B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41EFB-D5A8-4F14-9FD0-FA813467E8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65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3A94C-06CE-4B14-B938-52D819633F86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CE4A4-58BB-4E5E-814E-C08821DA9FB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3653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5A86D-B31A-4F1A-B3EF-42521204D98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85BEC-079B-4E60-AD65-833A07DAEB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282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F0610-9ED3-490E-A90C-5F85FD4B9A3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0663-209A-4A9A-B494-61FED49A33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0544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11A85-C288-40A7-BDCF-A966724B9B7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A67C5-D07C-4C0E-ADEB-AA98F9CA47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43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1DC7A-C488-44EF-9C0F-96F78D816D75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9C2C9-DECA-44C9-A209-6DAAD82D5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20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6B56B-0545-485F-B4AA-C0F7B9685DD0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E0E9-B94D-4748-A7C9-7F755E7FC9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9072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9843B-CD63-48E3-807A-05E6B2750122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3179F-3894-452D-893D-8292BE9ECA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512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0320E-564C-44E6-893B-1049E4618AD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5B144-F066-42B5-A9B9-1C1764C3900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3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78BF-600B-4859-9DDE-D5D3A3D57832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8085-7882-4BFF-8A3C-206780326D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720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7FC3-5638-4435-A3C2-9ED1105E1E7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AA5E4-3638-4961-98BF-69F8D34F5A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852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EEA11-440E-47F1-8109-43A2DC33582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FC9A8-105E-498F-A798-8EE2D34DF9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3127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6C884-8FCA-458F-BA24-7CE7225306B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41EFB-D5A8-4F14-9FD0-FA813467E8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546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3A94C-06CE-4B14-B938-52D819633F86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CE4A4-58BB-4E5E-814E-C08821DA9FB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376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5A86D-B31A-4F1A-B3EF-42521204D98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85BEC-079B-4E60-AD65-833A07DAEB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587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F0610-9ED3-490E-A90C-5F85FD4B9A3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0663-209A-4A9A-B494-61FED49A33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999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11A85-C288-40A7-BDCF-A966724B9B7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A67C5-D07C-4C0E-ADEB-AA98F9CA47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4228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1DC7A-C488-44EF-9C0F-96F78D816D75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9C2C9-DECA-44C9-A209-6DAAD82D5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376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6B56B-0545-485F-B4AA-C0F7B9685DD0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E0E9-B94D-4748-A7C9-7F755E7FC9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126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9843B-CD63-48E3-807A-05E6B2750122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3179F-3894-452D-893D-8292BE9ECA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73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78BF-600B-4859-9DDE-D5D3A3D57832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8085-7882-4BFF-8A3C-206780326D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128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0320E-564C-44E6-893B-1049E4618AD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5B144-F066-42B5-A9B9-1C1764C3900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955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7FC3-5638-4435-A3C2-9ED1105E1E7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AA5E4-3638-4961-98BF-69F8D34F5A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5562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EEA11-440E-47F1-8109-43A2DC33582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FC9A8-105E-498F-A798-8EE2D34DF9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7739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6C884-8FCA-458F-BA24-7CE7225306B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41EFB-D5A8-4F14-9FD0-FA813467E8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753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3A94C-06CE-4B14-B938-52D819633F86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CE4A4-58BB-4E5E-814E-C08821DA9FB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4535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5A86D-B31A-4F1A-B3EF-42521204D98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85BEC-079B-4E60-AD65-833A07DAEB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6307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F0610-9ED3-490E-A90C-5F85FD4B9A3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0663-209A-4A9A-B494-61FED49A33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910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11A85-C288-40A7-BDCF-A966724B9B7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A67C5-D07C-4C0E-ADEB-AA98F9CA47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5321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1DC7A-C488-44EF-9C0F-96F78D816D75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9C2C9-DECA-44C9-A209-6DAAD82D5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797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6B56B-0545-485F-B4AA-C0F7B9685DD0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E0E9-B94D-4748-A7C9-7F755E7FC9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46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78BF-600B-4859-9DDE-D5D3A3D57832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8085-7882-4BFF-8A3C-206780326D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0707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9843B-CD63-48E3-807A-05E6B2750122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3179F-3894-452D-893D-8292BE9ECA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9310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0320E-564C-44E6-893B-1049E4618AD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5B144-F066-42B5-A9B9-1C1764C3900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3969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7FC3-5638-4435-A3C2-9ED1105E1E7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AA5E4-3638-4961-98BF-69F8D34F5A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2366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EEA11-440E-47F1-8109-43A2DC33582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FC9A8-105E-498F-A798-8EE2D34DF9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9728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6C884-8FCA-458F-BA24-7CE7225306B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41EFB-D5A8-4F14-9FD0-FA813467E8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8484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3A94C-06CE-4B14-B938-52D819633F86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CE4A4-58BB-4E5E-814E-C08821DA9FB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4261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5A86D-B31A-4F1A-B3EF-42521204D98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85BEC-079B-4E60-AD65-833A07DAEB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631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F0610-9ED3-490E-A90C-5F85FD4B9A3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0663-209A-4A9A-B494-61FED49A33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1867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11A85-C288-40A7-BDCF-A966724B9B7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A67C5-D07C-4C0E-ADEB-AA98F9CA47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667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1DC7A-C488-44EF-9C0F-96F78D816D75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9C2C9-DECA-44C9-A209-6DAAD82D5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22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78BF-600B-4859-9DDE-D5D3A3D57832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8085-7882-4BFF-8A3C-206780326D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6341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6B56B-0545-485F-B4AA-C0F7B9685DD0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E0E9-B94D-4748-A7C9-7F755E7FC9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199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9843B-CD63-48E3-807A-05E6B2750122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3179F-3894-452D-893D-8292BE9ECA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57993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0320E-564C-44E6-893B-1049E4618AD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5B144-F066-42B5-A9B9-1C1764C3900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2609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7FC3-5638-4435-A3C2-9ED1105E1E7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AA5E4-3638-4961-98BF-69F8D34F5A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769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EEA11-440E-47F1-8109-43A2DC33582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FC9A8-105E-498F-A798-8EE2D34DF9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9095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6C884-8FCA-458F-BA24-7CE7225306B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41EFB-D5A8-4F14-9FD0-FA813467E8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1292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3A94C-06CE-4B14-B938-52D819633F86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CE4A4-58BB-4E5E-814E-C08821DA9FB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415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5A86D-B31A-4F1A-B3EF-42521204D98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85BEC-079B-4E60-AD65-833A07DAEB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116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F0610-9ED3-490E-A90C-5F85FD4B9A3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0663-209A-4A9A-B494-61FED49A33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17351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11A85-C288-40A7-BDCF-A966724B9B7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A67C5-D07C-4C0E-ADEB-AA98F9CA47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57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78BF-600B-4859-9DDE-D5D3A3D57832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8085-7882-4BFF-8A3C-206780326D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19196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1DC7A-C488-44EF-9C0F-96F78D816D75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9C2C9-DECA-44C9-A209-6DAAD82D5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0296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6B56B-0545-485F-B4AA-C0F7B9685DD0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E0E9-B94D-4748-A7C9-7F755E7FC9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1675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9843B-CD63-48E3-807A-05E6B2750122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3179F-3894-452D-893D-8292BE9ECA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63922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0320E-564C-44E6-893B-1049E4618AD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5B144-F066-42B5-A9B9-1C1764C3900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445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7FC3-5638-4435-A3C2-9ED1105E1E7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AA5E4-3638-4961-98BF-69F8D34F5A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33773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EEA11-440E-47F1-8109-43A2DC33582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FC9A8-105E-498F-A798-8EE2D34DF9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5642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6C884-8FCA-458F-BA24-7CE7225306B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41EFB-D5A8-4F14-9FD0-FA813467E8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2230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3A94C-06CE-4B14-B938-52D819633F86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CE4A4-58BB-4E5E-814E-C08821DA9FB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0581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6B4EE-08EC-411A-91FB-98E184C4C17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EAB51-275C-410C-97AD-E06EBF3E2E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25114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9728D-5CDE-4303-AE56-558EB9ADE04B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5A759-518A-43AE-B76D-A4B12461EF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76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78BF-600B-4859-9DDE-D5D3A3D57832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8085-7882-4BFF-8A3C-206780326D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448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BC4E0-E95E-43EF-A120-DB549BAF3A12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F685B-B671-46A2-907B-0F51DFC6A5A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8933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15F3E-2521-49AC-9423-9CA24407634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63E81-757C-4308-92B0-ED1F27383C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04423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1B1AA-24B3-47F8-8A7E-A0F45AC94890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C708F-435D-41F0-8B6D-EDE50066203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0725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107A0-912D-490B-9089-369F5414B48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68E0F-23D2-4761-940F-ED8B24EA44E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5799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69A19-1E55-41B8-98C8-DEDDCA8E93C6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54672-AC71-4E19-8098-755B9073BAE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5529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7D46-F6B8-4459-972B-1510741DAEDA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0D029-7B35-43CE-9A0E-2715AAB681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93437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FCCA3-1472-49DA-B4E9-EAB81EC62AFE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8CC19-CD33-439F-A6D2-99E68F9254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5241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34E6-0AD8-4406-BE9B-FDC4529645A6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A395F-8B4A-4286-A93A-1CC425DD90F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1594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DBC23-0429-482E-B4AB-E63B6E8FD6EA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7F35F-3EB8-40F4-9F46-7A05C4A50EF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9267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F061C-4AA0-472D-A79C-AD3B19CFB34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D76F6-AADC-4A6E-AAD0-7730FC8FF0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60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78BF-600B-4859-9DDE-D5D3A3D57832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8085-7882-4BFF-8A3C-206780326D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05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078BF-600B-4859-9DDE-D5D3A3D57832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8085-7882-4BFF-8A3C-206780326D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32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FC672C-2C85-44A3-8D3B-FF2CBB2BAC53}" type="datetimeFigureOut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ED390-057B-4DC4-8151-7C9B2EABDA9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4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FC672C-2C85-44A3-8D3B-FF2CBB2BAC53}" type="datetimeFigureOut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ED390-057B-4DC4-8151-7C9B2EABDA9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0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FC672C-2C85-44A3-8D3B-FF2CBB2BAC53}" type="datetimeFigureOut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ED390-057B-4DC4-8151-7C9B2EABDA9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16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FC672C-2C85-44A3-8D3B-FF2CBB2BAC53}" type="datetimeFigureOut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ED390-057B-4DC4-8151-7C9B2EABDA9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24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FC672C-2C85-44A3-8D3B-FF2CBB2BAC53}" type="datetimeFigureOut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ED390-057B-4DC4-8151-7C9B2EABDA9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FC672C-2C85-44A3-8D3B-FF2CBB2BAC53}" type="datetimeFigureOut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ED390-057B-4DC4-8151-7C9B2EABDA9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98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726942-128F-4F99-AF6C-FF24E440A5CB}" type="datetimeFigureOut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15AA5E-06F2-46DA-85D4-02CDF40BCB7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4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le74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Bookman Old Style" pitchFamily="18" charset="0"/>
              </a:rPr>
              <a:t>Правовые основания сотрудничества образовательных организаций </a:t>
            </a:r>
            <a:br>
              <a:rPr lang="ru-RU" sz="4000" dirty="0" smtClean="0">
                <a:latin typeface="Bookman Old Style" pitchFamily="18" charset="0"/>
              </a:rPr>
            </a:br>
            <a:r>
              <a:rPr lang="ru-RU" sz="4000" dirty="0" smtClean="0">
                <a:latin typeface="Bookman Old Style" pitchFamily="18" charset="0"/>
              </a:rPr>
              <a:t>и </a:t>
            </a:r>
            <a:br>
              <a:rPr lang="ru-RU" sz="4000" dirty="0" smtClean="0">
                <a:latin typeface="Bookman Old Style" pitchFamily="18" charset="0"/>
              </a:rPr>
            </a:br>
            <a:r>
              <a:rPr lang="ru-RU" sz="4000" dirty="0" smtClean="0">
                <a:latin typeface="Bookman Old Style" pitchFamily="18" charset="0"/>
              </a:rPr>
              <a:t>организаций Томской епархии Русской Православной Церкви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869160"/>
            <a:ext cx="8208912" cy="1752600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Котиков Олег Александрович, заместитель председателя Православного братства </a:t>
            </a:r>
            <a:r>
              <a:rPr lang="ru-RU" sz="2400" dirty="0" err="1" smtClean="0"/>
              <a:t>св.блгв.кн</a:t>
            </a:r>
            <a:r>
              <a:rPr lang="ru-RU" sz="2400" dirty="0" smtClean="0"/>
              <a:t>. Александра Невского,</a:t>
            </a:r>
          </a:p>
          <a:p>
            <a:r>
              <a:rPr lang="en-US" sz="2400" dirty="0" smtClean="0">
                <a:hlinkClick r:id="rId2"/>
              </a:rPr>
              <a:t>ole74@yandex.ru</a:t>
            </a:r>
            <a:r>
              <a:rPr lang="ru-RU" sz="2400" dirty="0" smtClean="0"/>
              <a:t>, с.+79039150539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24155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8229600" cy="634082"/>
          </a:xfrm>
        </p:spPr>
        <p:txBody>
          <a:bodyPr/>
          <a:lstStyle/>
          <a:p>
            <a:pPr eaLnBrk="1" hangingPunct="1"/>
            <a:r>
              <a:rPr lang="ru-RU" sz="1800" dirty="0" smtClean="0">
                <a:solidFill>
                  <a:schemeClr val="accent2"/>
                </a:solidFill>
              </a:rPr>
              <a:t/>
            </a:r>
            <a:br>
              <a:rPr lang="ru-RU" sz="1800" dirty="0" smtClean="0">
                <a:solidFill>
                  <a:schemeClr val="accent2"/>
                </a:solidFill>
              </a:rPr>
            </a:br>
            <a:r>
              <a:rPr lang="ru-RU" sz="1800" b="1" dirty="0">
                <a:solidFill>
                  <a:schemeClr val="accent2"/>
                </a:solidFill>
              </a:rPr>
              <a:t>Статья 87. Особенности изучения основ духовно-нравственной культуры народов Российской Федерации. Особенности получения теологического и религиозного образования</a:t>
            </a:r>
            <a:br>
              <a:rPr lang="ru-RU" sz="1800" b="1" dirty="0">
                <a:solidFill>
                  <a:schemeClr val="accent2"/>
                </a:solidFill>
              </a:rPr>
            </a:br>
            <a:endParaRPr lang="ru-RU" sz="1800" dirty="0" smtClean="0">
              <a:solidFill>
                <a:schemeClr val="accent2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5" y="2060848"/>
            <a:ext cx="8574089" cy="55451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ru-RU" sz="1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1800" dirty="0" smtClean="0"/>
              <a:t>7. </a:t>
            </a:r>
            <a:r>
              <a:rPr lang="ru-RU" sz="1800" b="1" dirty="0" smtClean="0">
                <a:solidFill>
                  <a:srgbClr val="008000"/>
                </a:solidFill>
              </a:rPr>
              <a:t>Частные образовательные организации на основании представления соответствующей религиозной организации</a:t>
            </a:r>
            <a:r>
              <a:rPr lang="ru-RU" sz="1800" dirty="0" smtClean="0"/>
              <a:t> или централизованной религиозной организации вправе включать в часть основных образовательных программ, формируемую участниками образовательного процесса, </a:t>
            </a:r>
            <a:r>
              <a:rPr lang="ru-RU" sz="1800" b="1" dirty="0" smtClean="0">
                <a:solidFill>
                  <a:srgbClr val="008000"/>
                </a:solidFill>
              </a:rPr>
              <a:t>учебные предметы, курсы, дисциплины (модули), обеспечивающие религиозное образование (религиозный компонент).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1800" dirty="0" smtClean="0"/>
              <a:t>8. </a:t>
            </a:r>
            <a:r>
              <a:rPr lang="ru-RU" sz="1800" b="1" dirty="0" smtClean="0">
                <a:solidFill>
                  <a:srgbClr val="008000"/>
                </a:solidFill>
              </a:rPr>
              <a:t>Частные образовательные организации, учредителями которых являются религиозные организации,</a:t>
            </a:r>
            <a:r>
              <a:rPr lang="ru-RU" sz="1800" dirty="0" smtClean="0"/>
              <a:t> за исключением духовных образовательных организаций, на основании представления соответствующей религиозной организации или централизованной религиозной организации </a:t>
            </a:r>
            <a:r>
              <a:rPr lang="ru-RU" sz="1800" b="1" dirty="0" smtClean="0">
                <a:solidFill>
                  <a:srgbClr val="008000"/>
                </a:solidFill>
              </a:rPr>
              <a:t>включают в часть основных образовательных программ, формируемую участниками образовательного процесса, учебные предметы, курсы, дисциплины (модули), обеспечивающие религиозное образование (религиозный компонент).</a:t>
            </a:r>
          </a:p>
        </p:txBody>
      </p:sp>
    </p:spTree>
    <p:extLst>
      <p:ext uri="{BB962C8B-B14F-4D97-AF65-F5344CB8AC3E}">
        <p14:creationId xmlns:p14="http://schemas.microsoft.com/office/powerpoint/2010/main" val="2566422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pPr algn="l" eaLnBrk="1" hangingPunct="1"/>
            <a:r>
              <a:rPr lang="ru-RU" sz="2800" b="1" dirty="0" smtClean="0"/>
              <a:t>А. Я. Данилюк А. М. Кондаков В. А. Тишков</a:t>
            </a:r>
            <a:r>
              <a:rPr lang="ru-RU" sz="4000" b="1" dirty="0" smtClean="0"/>
              <a:t>                                                                               			</a:t>
            </a:r>
            <a:r>
              <a:rPr lang="ru-RU" sz="2000" dirty="0" smtClean="0"/>
              <a:t>Стандарты второго поколения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4000" b="1" dirty="0" smtClean="0">
                <a:solidFill>
                  <a:schemeClr val="accent2"/>
                </a:solidFill>
              </a:rPr>
              <a:t>Концепция духовно-нравственного развития и воспитания личности гражданина России.</a:t>
            </a:r>
            <a:br>
              <a:rPr lang="ru-RU" sz="4000" b="1" dirty="0" smtClean="0">
                <a:solidFill>
                  <a:schemeClr val="accent2"/>
                </a:solidFill>
              </a:rPr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2400" b="1" dirty="0" smtClean="0"/>
              <a:t>Москва «Просвещение» 2009</a:t>
            </a:r>
            <a:r>
              <a:rPr lang="ru-RU" sz="4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88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04813"/>
            <a:ext cx="8229600" cy="61198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dirty="0" smtClean="0"/>
              <a:t>Концепция представляет собой ценностно-нормативную основу </a:t>
            </a:r>
            <a:r>
              <a:rPr lang="ru-RU" sz="2800" b="1" dirty="0" smtClean="0"/>
              <a:t>взаимодействия общеобразовательных учреждений</a:t>
            </a:r>
            <a:r>
              <a:rPr lang="ru-RU" sz="2800" dirty="0" smtClean="0"/>
              <a:t> с другими  субъектами социализации – </a:t>
            </a:r>
            <a:r>
              <a:rPr lang="ru-RU" sz="2800" b="1" dirty="0" smtClean="0"/>
              <a:t>семьей, </a:t>
            </a:r>
            <a:r>
              <a:rPr lang="ru-RU" sz="2800" b="1" dirty="0" smtClean="0">
                <a:solidFill>
                  <a:srgbClr val="0070C0"/>
                </a:solidFill>
              </a:rPr>
              <a:t>общественными организациями, религиозными объединениями, </a:t>
            </a:r>
            <a:r>
              <a:rPr lang="ru-RU" sz="2800" b="1" dirty="0" smtClean="0"/>
              <a:t>учреждениями дополнительного образования, культуры и спорта, средствами массовой информации.</a:t>
            </a:r>
            <a:r>
              <a:rPr lang="ru-RU" sz="2800" dirty="0" smtClean="0"/>
              <a:t> 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Целью этого взаимодействия является </a:t>
            </a:r>
            <a:r>
              <a:rPr lang="ru-RU" sz="2800" dirty="0" smtClean="0">
                <a:solidFill>
                  <a:srgbClr val="0070C0"/>
                </a:solidFill>
              </a:rPr>
              <a:t>совместное обеспечение условий </a:t>
            </a:r>
            <a:r>
              <a:rPr lang="ru-RU" sz="2800" dirty="0" smtClean="0"/>
              <a:t>для духовно-нравственного развития и воспитания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962585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Духовно-нравственное воспитание личности гражданина России</a:t>
            </a:r>
            <a:endParaRPr lang="ru-RU" sz="3600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педагогически организованный процесс усвоения и принятия обучающимся </a:t>
            </a:r>
            <a:r>
              <a:rPr lang="ru-RU" sz="2800" b="1" dirty="0" smtClean="0"/>
              <a:t>базовых национальных ценностей</a:t>
            </a:r>
            <a:r>
              <a:rPr lang="ru-RU" sz="2800" dirty="0" smtClean="0"/>
              <a:t>, имеющих иерархическую структуру и сложную организацию. </a:t>
            </a:r>
            <a:r>
              <a:rPr lang="ru-RU" sz="2800" u="sng" dirty="0" smtClean="0"/>
              <a:t>Носителями этих ценностей  </a:t>
            </a:r>
            <a:r>
              <a:rPr lang="ru-RU" sz="2800" dirty="0" smtClean="0"/>
              <a:t>являются </a:t>
            </a:r>
            <a:r>
              <a:rPr lang="ru-RU" sz="2800" b="1" dirty="0" smtClean="0"/>
              <a:t>многонациональный народ Российской Федерации, государство, семья, культурно-территориальные сообщества, </a:t>
            </a:r>
            <a:r>
              <a:rPr lang="ru-RU" sz="2800" b="1" dirty="0" smtClean="0">
                <a:solidFill>
                  <a:srgbClr val="0070C0"/>
                </a:solidFill>
              </a:rPr>
              <a:t>традиционные российские религиозные объединения</a:t>
            </a:r>
            <a:r>
              <a:rPr lang="ru-RU" sz="2800" dirty="0" smtClean="0">
                <a:solidFill>
                  <a:srgbClr val="0070C0"/>
                </a:solidFill>
              </a:rPr>
              <a:t>  </a:t>
            </a:r>
            <a:r>
              <a:rPr lang="ru-RU" sz="2800" dirty="0" smtClean="0"/>
              <a:t>(христианские, </a:t>
            </a:r>
            <a:r>
              <a:rPr lang="ru-RU" sz="2800" b="1" dirty="0" smtClean="0">
                <a:solidFill>
                  <a:srgbClr val="0070C0"/>
                </a:solidFill>
              </a:rPr>
              <a:t>прежде всего в форме русского православия</a:t>
            </a:r>
            <a:r>
              <a:rPr lang="ru-RU" sz="2800" dirty="0" smtClean="0"/>
              <a:t>, исламские, иудаистские, буддистские), </a:t>
            </a:r>
            <a:r>
              <a:rPr lang="ru-RU" sz="2800" b="1" dirty="0" smtClean="0"/>
              <a:t>мировое сообщество.</a:t>
            </a:r>
          </a:p>
        </p:txBody>
      </p:sp>
    </p:spTree>
    <p:extLst>
      <p:ext uri="{BB962C8B-B14F-4D97-AF65-F5344CB8AC3E}">
        <p14:creationId xmlns:p14="http://schemas.microsoft.com/office/powerpoint/2010/main" val="2763235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/>
              <a:t>Современный национальный воспитательный идеал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dirty="0" smtClean="0"/>
              <a:t>это</a:t>
            </a:r>
            <a:r>
              <a:rPr lang="ru-RU" dirty="0" smtClean="0"/>
              <a:t> </a:t>
            </a:r>
            <a:r>
              <a:rPr lang="ru-RU" b="1" dirty="0" smtClean="0"/>
              <a:t>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</a:t>
            </a:r>
            <a:r>
              <a:rPr lang="ru-RU" b="1" dirty="0" smtClean="0">
                <a:solidFill>
                  <a:schemeClr val="accent2"/>
                </a:solidFill>
              </a:rPr>
              <a:t>УКОРЕНЕННЫЙ В ДУХОВНЫХ И КУЛЬТУРНЫХ ТРАДИЦИЯХ</a:t>
            </a:r>
            <a:r>
              <a:rPr lang="ru-RU" b="1" dirty="0" smtClean="0">
                <a:solidFill>
                  <a:srgbClr val="3C8C93"/>
                </a:solidFill>
              </a:rPr>
              <a:t> </a:t>
            </a:r>
            <a:r>
              <a:rPr lang="ru-RU" b="1" dirty="0" smtClean="0"/>
              <a:t>многонационального народа Российской Федерации.</a:t>
            </a: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6248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dirty="0" smtClean="0"/>
              <a:t>Базовые национальные ценности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836613"/>
            <a:ext cx="8686800" cy="5145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rgbClr val="0070C0"/>
                </a:solidFill>
              </a:rPr>
              <a:t>патриотизм</a:t>
            </a:r>
            <a:r>
              <a:rPr lang="ru-RU" sz="1800" b="1" dirty="0" smtClean="0"/>
              <a:t> –</a:t>
            </a:r>
            <a:r>
              <a:rPr lang="ru-RU" sz="1800" dirty="0" smtClean="0"/>
              <a:t>  любовь к России, к своему народу, к своей малой Родине, служение Отечеству;</a:t>
            </a:r>
            <a:endParaRPr lang="ru-RU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rgbClr val="0070C0"/>
                </a:solidFill>
              </a:rPr>
              <a:t>социальная солидарность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/>
              <a:t>– свобода личная и национальная, доверие к людям, институтам государства и гражданского общества, справедливость, милосердие, честь, достоинство;</a:t>
            </a:r>
            <a:endParaRPr lang="ru-RU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rgbClr val="0070C0"/>
                </a:solidFill>
              </a:rPr>
              <a:t>гражданственность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/>
              <a:t>– служение Отечеству, правовое государство, гражданское общество, закон и правопорядок, поликультурный мир, свобода совести и вероисповедания;</a:t>
            </a:r>
            <a:endParaRPr lang="ru-RU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rgbClr val="0070C0"/>
                </a:solidFill>
              </a:rPr>
              <a:t>семья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/>
              <a:t>– любовь и верность, здоровье, достаток, уважение к  родителям, забота о старших и младших, забота о продолжении рода;</a:t>
            </a:r>
            <a:endParaRPr lang="ru-RU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rgbClr val="0070C0"/>
                </a:solidFill>
              </a:rPr>
              <a:t>труд и творчество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/>
              <a:t>– уважение к труду, творчество и созидание, целеустремленность и настойчивость;</a:t>
            </a:r>
            <a:endParaRPr lang="ru-RU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rgbClr val="0070C0"/>
                </a:solidFill>
              </a:rPr>
              <a:t>наука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/>
              <a:t>– ценность знания, стремление к истине, научная картина мира;</a:t>
            </a:r>
            <a:endParaRPr lang="ru-RU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rgbClr val="0070C0"/>
                </a:solidFill>
              </a:rPr>
              <a:t>традиционные российские религии </a:t>
            </a:r>
            <a:r>
              <a:rPr lang="ru-RU" sz="1800" b="1" dirty="0" smtClean="0"/>
              <a:t>–</a:t>
            </a:r>
            <a:r>
              <a:rPr lang="ru-RU" sz="1800" dirty="0" smtClean="0"/>
              <a:t> представления о вере, духовности, религиозной жизни человека, ценности религиозного мировоззрения, толерантности, формируемые на основе межконфессионального диалога; </a:t>
            </a:r>
            <a:endParaRPr lang="ru-RU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rgbClr val="0070C0"/>
                </a:solidFill>
              </a:rPr>
              <a:t>искусство и литература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/>
              <a:t>– красота, гармония, духовный мир человека, нравственный выбор, смысл жизни, эстетическое развитие, этическое развитие;</a:t>
            </a:r>
            <a:endParaRPr lang="ru-RU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rgbClr val="0070C0"/>
                </a:solidFill>
              </a:rPr>
              <a:t>природа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/>
              <a:t>– эволюция, родная земля, заповедная природа, планета Земля, экологическое сознание;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 </a:t>
            </a:r>
            <a:r>
              <a:rPr lang="ru-RU" sz="1800" b="1" dirty="0" smtClean="0">
                <a:solidFill>
                  <a:srgbClr val="0070C0"/>
                </a:solidFill>
              </a:rPr>
              <a:t>человечество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/>
              <a:t>– мир во всем мире, многообразие культур и народов, прогресс человечества, международное сотрудничество.</a:t>
            </a:r>
          </a:p>
        </p:txBody>
      </p:sp>
    </p:spTree>
    <p:extLst>
      <p:ext uri="{BB962C8B-B14F-4D97-AF65-F5344CB8AC3E}">
        <p14:creationId xmlns:p14="http://schemas.microsoft.com/office/powerpoint/2010/main" val="3063218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Основные принципы организации духовно-нравственного развития и воспитания</a:t>
            </a:r>
            <a:r>
              <a:rPr lang="ru-RU" sz="4000" dirty="0" smtClean="0"/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989138"/>
            <a:ext cx="8013700" cy="4525962"/>
          </a:xfrm>
        </p:spPr>
        <p:txBody>
          <a:bodyPr/>
          <a:lstStyle/>
          <a:p>
            <a:pPr eaLnBrk="1" hangingPunct="1"/>
            <a:r>
              <a:rPr lang="ru-RU" dirty="0" smtClean="0"/>
              <a:t>нравственный пример педагога;</a:t>
            </a:r>
          </a:p>
          <a:p>
            <a:pPr eaLnBrk="1" hangingPunct="1"/>
            <a:r>
              <a:rPr lang="ru-RU" b="1" dirty="0" smtClean="0">
                <a:solidFill>
                  <a:srgbClr val="0070C0"/>
                </a:solidFill>
              </a:rPr>
              <a:t>социально-педагогическое партнерство</a:t>
            </a:r>
            <a:r>
              <a:rPr lang="ru-RU" dirty="0" smtClean="0"/>
              <a:t>;</a:t>
            </a:r>
          </a:p>
          <a:p>
            <a:pPr eaLnBrk="1" hangingPunct="1"/>
            <a:r>
              <a:rPr lang="ru-RU" dirty="0" smtClean="0"/>
              <a:t>индивидуально-личностное развитие;</a:t>
            </a:r>
          </a:p>
          <a:p>
            <a:pPr eaLnBrk="1" hangingPunct="1"/>
            <a:r>
              <a:rPr lang="ru-RU" dirty="0" err="1" smtClean="0"/>
              <a:t>интегративность</a:t>
            </a:r>
            <a:r>
              <a:rPr lang="ru-RU" dirty="0" smtClean="0"/>
              <a:t> программ духовно-нравственного воспитания;</a:t>
            </a:r>
          </a:p>
          <a:p>
            <a:pPr eaLnBrk="1" hangingPunct="1"/>
            <a:r>
              <a:rPr lang="ru-RU" b="1" dirty="0" smtClean="0">
                <a:solidFill>
                  <a:srgbClr val="0070C0"/>
                </a:solidFill>
              </a:rPr>
              <a:t>социальная востребованность воспитания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71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Программа развития воспитательной компоненты в общеобразовательных </a:t>
            </a:r>
            <a:r>
              <a:rPr lang="ru-RU" sz="4000" b="1" dirty="0" smtClean="0">
                <a:solidFill>
                  <a:srgbClr val="0070C0"/>
                </a:solidFill>
              </a:rPr>
              <a:t>учреждениях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r>
              <a:rPr lang="ru-RU" sz="2000" dirty="0" smtClean="0">
                <a:solidFill>
                  <a:srgbClr val="000000"/>
                </a:solidFill>
                <a:ea typeface="Times New Roman"/>
              </a:rPr>
              <a:t>Письмо Министерство образования и науки РФ от 23 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мая 2013 года N ИР-352/09</a:t>
            </a:r>
          </a:p>
          <a:p>
            <a:r>
              <a:rPr lang="ru-RU" sz="2000" dirty="0" smtClean="0">
                <a:solidFill>
                  <a:srgbClr val="000000"/>
                </a:solidFill>
                <a:ea typeface="Times New Roman"/>
              </a:rPr>
              <a:t>«О направлении программы»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54943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600" b="1" dirty="0" smtClean="0"/>
              <a:t>Цель Программы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/>
              <a:t>укрепление и развитие воспитательного потенциала в социокультурном пространстве Российской Федерации на основе взаимодействия систем общего и дополнительного образования.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782669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2400" b="1" dirty="0" smtClean="0"/>
              <a:t>Программа развития воспитательной компоненты в общеобразовательных учреждениях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820150" cy="50006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/>
              <a:t>Направления организации воспитания и социализации</a:t>
            </a:r>
            <a:r>
              <a:rPr lang="ru-RU" sz="1800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/>
              <a:t>1. Гражданско-патриотическое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/>
              <a:t>2. Нравственное и духовное воспитание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/>
              <a:t>3. Воспитание положительного отношения к труду и творчеству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/>
              <a:t>4. Интеллектуальное воспитание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/>
              <a:t>5. </a:t>
            </a:r>
            <a:r>
              <a:rPr lang="ru-RU" sz="2400" dirty="0" err="1" smtClean="0"/>
              <a:t>Здоровьесберегающее</a:t>
            </a:r>
            <a:r>
              <a:rPr lang="ru-RU" sz="2400" dirty="0" smtClean="0"/>
              <a:t> воспитание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/>
              <a:t>6. Социокультурное и </a:t>
            </a:r>
            <a:r>
              <a:rPr lang="ru-RU" sz="2400" dirty="0" err="1" smtClean="0"/>
              <a:t>медиакультурное</a:t>
            </a:r>
            <a:r>
              <a:rPr lang="ru-RU" sz="2400" dirty="0" smtClean="0"/>
              <a:t> воспитание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/>
              <a:t>7. </a:t>
            </a:r>
            <a:r>
              <a:rPr lang="ru-RU" sz="2400" dirty="0" err="1" smtClean="0"/>
              <a:t>Культуротворческое</a:t>
            </a:r>
            <a:r>
              <a:rPr lang="ru-RU" sz="2400" dirty="0" smtClean="0"/>
              <a:t> и эстетическое воспитание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/>
              <a:t>8. Правовое воспитание и культура безопасности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/>
              <a:t>9. Воспитание семейных ценностей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/>
              <a:t>10. Формирование коммуникативной культуры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/>
              <a:t>11. Экологическое воспитание</a:t>
            </a:r>
          </a:p>
        </p:txBody>
      </p:sp>
    </p:spTree>
    <p:extLst>
      <p:ext uri="{BB962C8B-B14F-4D97-AF65-F5344CB8AC3E}">
        <p14:creationId xmlns:p14="http://schemas.microsoft.com/office/powerpoint/2010/main" val="326233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Основные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нормативно-правовые акты (федеральный уровень)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Конституция РФ</a:t>
            </a:r>
          </a:p>
          <a:p>
            <a:r>
              <a:rPr lang="ru-RU" dirty="0" smtClean="0"/>
              <a:t>Федеральный Закон «Об образовании в РФ»</a:t>
            </a:r>
          </a:p>
          <a:p>
            <a:r>
              <a:rPr lang="ru-RU" dirty="0" smtClean="0"/>
              <a:t>Федеральный государственный образовательный стандарт начального, основного общего образования </a:t>
            </a:r>
          </a:p>
          <a:p>
            <a:r>
              <a:rPr lang="ru-RU" dirty="0" smtClean="0"/>
              <a:t>Концепция духовно-нравственного развития и воспитания личности гражданина России</a:t>
            </a:r>
          </a:p>
          <a:p>
            <a:r>
              <a:rPr lang="ru-RU" dirty="0" smtClean="0"/>
              <a:t>Федеральная программа развития воспитательной компоненты образовательных учреждений</a:t>
            </a:r>
          </a:p>
          <a:p>
            <a:r>
              <a:rPr lang="ru-RU" dirty="0" smtClean="0"/>
              <a:t>Стратегия развития воспитания в Российской Федерации на период до 2025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479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effectLst/>
                <a:ea typeface="Times New Roman"/>
              </a:rPr>
              <a:t>Основные принципы реализации Программы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Times New Roman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</p:spPr>
        <p:txBody>
          <a:bodyPr/>
          <a:lstStyle/>
          <a:p>
            <a:pPr marL="10541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effectLst/>
                <a:ea typeface="Times New Roman"/>
              </a:rPr>
              <a:t>- осуществляется на основе качественно нового представления о роли и </a:t>
            </a:r>
            <a:r>
              <a:rPr lang="ru-RU" sz="2000" spc="-15" dirty="0" smtClean="0">
                <a:effectLst/>
                <a:ea typeface="Times New Roman"/>
              </a:rPr>
              <a:t>значении </a:t>
            </a:r>
            <a:r>
              <a:rPr lang="ru-RU" sz="2000" dirty="0" smtClean="0">
                <a:effectLst/>
                <a:ea typeface="Times New Roman"/>
              </a:rPr>
              <a:t>воспитания с учетом отечественных традиций, </a:t>
            </a:r>
            <a:r>
              <a:rPr lang="ru-RU" sz="2000" dirty="0" smtClean="0">
                <a:solidFill>
                  <a:srgbClr val="0070C0"/>
                </a:solidFill>
                <a:effectLst/>
                <a:ea typeface="Times New Roman"/>
              </a:rPr>
              <a:t>национально-региональных особенностей</a:t>
            </a:r>
            <a:r>
              <a:rPr lang="ru-RU" sz="2000" dirty="0" smtClean="0">
                <a:effectLst/>
                <a:ea typeface="Times New Roman"/>
              </a:rPr>
              <a:t>, достижений современного опыта;</a:t>
            </a:r>
          </a:p>
          <a:p>
            <a:pPr marR="3175" lvl="0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725170" algn="l"/>
              </a:tabLst>
            </a:pPr>
            <a:r>
              <a:rPr lang="ru-RU" sz="2000" dirty="0" smtClean="0">
                <a:effectLst/>
                <a:ea typeface="Times New Roman"/>
              </a:rPr>
              <a:t>включает формирование </a:t>
            </a:r>
            <a:r>
              <a:rPr lang="ru-RU" sz="2000" dirty="0" smtClean="0">
                <a:solidFill>
                  <a:srgbClr val="0070C0"/>
                </a:solidFill>
                <a:effectLst/>
                <a:ea typeface="Times New Roman"/>
              </a:rPr>
              <a:t>разнообразных воспитательных систем</a:t>
            </a:r>
            <a:r>
              <a:rPr lang="ru-RU" sz="2000" dirty="0" smtClean="0">
                <a:effectLst/>
                <a:ea typeface="Times New Roman"/>
              </a:rPr>
              <a:t>, стимулирование разнообразия воспитательных стратегий и технологий, повышение </a:t>
            </a:r>
            <a:r>
              <a:rPr lang="ru-RU" sz="2000" spc="-5" dirty="0" smtClean="0">
                <a:effectLst/>
                <a:ea typeface="Times New Roman"/>
              </a:rPr>
              <a:t>эффективности взаимодействия учебной и </a:t>
            </a:r>
            <a:r>
              <a:rPr lang="ru-RU" sz="2000" spc="-5" dirty="0" err="1" smtClean="0">
                <a:effectLst/>
                <a:ea typeface="Times New Roman"/>
              </a:rPr>
              <a:t>внеучебной</a:t>
            </a:r>
            <a:r>
              <a:rPr lang="ru-RU" sz="2000" spc="-5" dirty="0" smtClean="0">
                <a:effectLst/>
                <a:ea typeface="Times New Roman"/>
              </a:rPr>
              <a:t> деятельности, установление и </a:t>
            </a:r>
            <a:r>
              <a:rPr lang="ru-RU" sz="2000" dirty="0" smtClean="0">
                <a:effectLst/>
                <a:ea typeface="Times New Roman"/>
              </a:rPr>
              <a:t>поддержание баланса </a:t>
            </a:r>
            <a:r>
              <a:rPr lang="ru-RU" sz="2000" dirty="0" smtClean="0">
                <a:solidFill>
                  <a:srgbClr val="0070C0"/>
                </a:solidFill>
                <a:effectLst/>
                <a:ea typeface="Times New Roman"/>
              </a:rPr>
              <a:t>государственного, семейного и общественного</a:t>
            </a:r>
            <a:r>
              <a:rPr lang="ru-RU" sz="2000" dirty="0" smtClean="0">
                <a:effectLst/>
                <a:ea typeface="Times New Roman"/>
              </a:rPr>
              <a:t> воспитания;</a:t>
            </a:r>
          </a:p>
          <a:p>
            <a:pPr marR="3175" lvl="0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725170" algn="l"/>
              </a:tabLst>
            </a:pPr>
            <a:r>
              <a:rPr lang="ru-RU" sz="2000" dirty="0" smtClean="0">
                <a:effectLst/>
                <a:ea typeface="Times New Roman"/>
              </a:rPr>
              <a:t>осуществляется на основе </a:t>
            </a:r>
            <a:r>
              <a:rPr lang="ru-RU" sz="2000" dirty="0" smtClean="0">
                <a:solidFill>
                  <a:srgbClr val="0070C0"/>
                </a:solidFill>
                <a:effectLst/>
                <a:ea typeface="Times New Roman"/>
              </a:rPr>
              <a:t>государственно-общественного управления воспитанием</a:t>
            </a:r>
            <a:r>
              <a:rPr lang="ru-RU" sz="2000" dirty="0" smtClean="0">
                <a:effectLst/>
                <a:ea typeface="Times New Roman"/>
              </a:rPr>
              <a:t>, предполагающего разделение полномочий и </a:t>
            </a:r>
            <a:r>
              <a:rPr lang="ru-RU" sz="2000" dirty="0" smtClean="0">
                <a:solidFill>
                  <a:srgbClr val="0070C0"/>
                </a:solidFill>
                <a:effectLst/>
                <a:ea typeface="Times New Roman"/>
              </a:rPr>
              <a:t>консолидацию усилий </a:t>
            </a:r>
            <a:r>
              <a:rPr lang="ru-RU" sz="2000" dirty="0" smtClean="0">
                <a:effectLst/>
                <a:ea typeface="Times New Roman"/>
              </a:rPr>
              <a:t>органов государственной и муниципальной власти и </a:t>
            </a:r>
            <a:r>
              <a:rPr lang="ru-RU" sz="2000" dirty="0" smtClean="0">
                <a:solidFill>
                  <a:srgbClr val="0070C0"/>
                </a:solidFill>
                <a:effectLst/>
                <a:ea typeface="Times New Roman"/>
              </a:rPr>
              <a:t>общественных институтов в решении проблем воспитания молодого поколения</a:t>
            </a:r>
            <a:r>
              <a:rPr lang="ru-RU" sz="2000" dirty="0" smtClean="0">
                <a:effectLst/>
                <a:ea typeface="Times New Roman"/>
              </a:rPr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832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2400" b="1" dirty="0" smtClean="0"/>
              <a:t>Программа развития воспитательной компоненты в общеобразовательных учреждениях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820150" cy="50006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b="1" dirty="0" smtClean="0"/>
              <a:t>Задачи Программы</a:t>
            </a:r>
            <a:endParaRPr lang="ru-RU" sz="16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1.	Разработка перечня мер и мероприятий   по формированию воспитательной</a:t>
            </a:r>
            <a:br>
              <a:rPr lang="ru-RU" sz="1600" dirty="0" smtClean="0"/>
            </a:br>
            <a:r>
              <a:rPr lang="ru-RU" sz="1600" dirty="0" smtClean="0"/>
              <a:t>компоненты в общеобразовательных учреждениях.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2. Обеспечение необходимых условий для реализации Программы.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3. Разработка нормативной базы на уровне субъектов Российской Федерации, обеспечивающей развитие воспитательной компоненты в общеобразовательных учреждениях с учетом региональной специфики конфессионального и этнокультурного многообразия России в соответствии с государственной политикой в области образования.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4.	Совершенствование организационно-управленческих форм и механизмов</a:t>
            </a:r>
            <a:br>
              <a:rPr lang="ru-RU" sz="1600" dirty="0" smtClean="0"/>
            </a:br>
            <a:r>
              <a:rPr lang="ru-RU" sz="1600" dirty="0" smtClean="0"/>
              <a:t>развития воспитательной компоненты в общеобразовательных учреждениях.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5.	Организация межведомственного взаимодействия систем общего и</a:t>
            </a:r>
            <a:br>
              <a:rPr lang="ru-RU" sz="1600" dirty="0" smtClean="0"/>
            </a:br>
            <a:r>
              <a:rPr lang="ru-RU" sz="1600" dirty="0" smtClean="0"/>
              <a:t>дополнительного образования с привлечением органов государственной власти,</a:t>
            </a:r>
            <a:br>
              <a:rPr lang="ru-RU" sz="1600" dirty="0" smtClean="0"/>
            </a:br>
            <a:r>
              <a:rPr lang="ru-RU" sz="1600" dirty="0" smtClean="0"/>
              <a:t>осуществляющих управление в сферах образования, молодежной политики и</a:t>
            </a:r>
            <a:br>
              <a:rPr lang="ru-RU" sz="1600" dirty="0" smtClean="0"/>
            </a:br>
            <a:r>
              <a:rPr lang="ru-RU" sz="1600" dirty="0" smtClean="0"/>
              <a:t>спорта, охраны здоровья и социальной политики, учреждений культуры и спорта.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6. Разработка комплекса мер по развитию новых общественных организаций, деятельность которых связана с интересами детей и молодёжи.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7. Развитие системы подготовки, повышения квалификации и переподготовки педагогических и управленческих работников системы общего и дополнительного образования для реализации мероприятий Программы.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8. Обеспечение информационной поддержки Программы.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9.	Укрепление материально-технического базы общеобразовательных</a:t>
            </a:r>
            <a:br>
              <a:rPr lang="ru-RU" sz="1600" dirty="0" smtClean="0"/>
            </a:br>
            <a:r>
              <a:rPr lang="ru-RU" sz="1600" dirty="0" smtClean="0"/>
              <a:t>учреждений и учреждений дополнительного образования детей для реализации</a:t>
            </a:r>
            <a:br>
              <a:rPr lang="ru-RU" sz="1600" dirty="0" smtClean="0"/>
            </a:br>
            <a:r>
              <a:rPr lang="ru-RU" sz="1600" dirty="0" smtClean="0"/>
              <a:t>Программы.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10.	Проведение мониторинга эффективности реализации комплекса мер по</a:t>
            </a:r>
            <a:br>
              <a:rPr lang="ru-RU" sz="1600" dirty="0" smtClean="0"/>
            </a:br>
            <a:r>
              <a:rPr lang="ru-RU" sz="1600" dirty="0" smtClean="0"/>
              <a:t>развитию воспитательной компоненты в субъектах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88979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Основные направления организации воспитания и социализации учащихся общеобразовательных учреждений: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2. Нравственное и духовное воспитание:</a:t>
            </a:r>
          </a:p>
          <a:p>
            <a:pPr marL="0" indent="0">
              <a:buNone/>
            </a:pPr>
            <a:r>
              <a:rPr lang="ru-RU" sz="1600" dirty="0" smtClean="0"/>
              <a:t>-	формирование у обучающихся ценностных представлений о морали, об основных понятиях этики (добро и зло, истина и ложь, смысл и ценность жизни, справедливость, милосердие, проблема нравственного выбора, достоинство, любовь и др.);</a:t>
            </a:r>
          </a:p>
          <a:p>
            <a:pPr marL="0" indent="0">
              <a:buNone/>
            </a:pPr>
            <a:r>
              <a:rPr lang="ru-RU" sz="1600" dirty="0" smtClean="0"/>
              <a:t>-	формирование у обучающихся представлений о духовных ценностях народов России, об истории развития и взаимодействия национальных культур;</a:t>
            </a:r>
          </a:p>
          <a:p>
            <a:pPr marL="0" indent="0">
              <a:buNone/>
            </a:pPr>
            <a:r>
              <a:rPr lang="ru-RU" sz="1600" dirty="0" smtClean="0"/>
              <a:t>-	формирование у обучающихся набора компетенций, связанных с усвоением ценности многообразия и разнообразия культур, философских представлений и религиозных традиций, с понятиями свободы совести и вероисповедания, с восприятием ценности терпимости и партнерства в процессе освоения и формирования единого культурного пространства;</a:t>
            </a:r>
          </a:p>
          <a:p>
            <a:pPr marL="0" indent="0">
              <a:buNone/>
            </a:pPr>
            <a:r>
              <a:rPr lang="ru-RU" sz="1600" dirty="0" smtClean="0"/>
              <a:t>-	формирование у обучающихся комплексного мировоззрения, опирающегося на представления о ценностях активной жизненной позиции и нравственной ответственности личности, на традиции своего народа и страны в процессе определения индивидуального пути развития и в социальной практике;</a:t>
            </a:r>
          </a:p>
          <a:p>
            <a:pPr marL="0" indent="0">
              <a:buNone/>
            </a:pPr>
            <a:r>
              <a:rPr lang="ru-RU" sz="1600" dirty="0" smtClean="0"/>
              <a:t>-	формирование у обучающихся уважительного отношения к традициям,</a:t>
            </a:r>
          </a:p>
          <a:p>
            <a:pPr marL="0" indent="0">
              <a:buNone/>
            </a:pPr>
            <a:r>
              <a:rPr lang="ru-RU" sz="1600" dirty="0" smtClean="0"/>
              <a:t>культуре и языку своего народа и других народов России.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248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Действенными программами и проектами в развитии данного направления воспитательной деятельности могут быть: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-	программы и проекты, направленные на увеличение объема учебной информации по истории и культуре народов России (</a:t>
            </a:r>
            <a:r>
              <a:rPr lang="ru-RU" sz="1800" dirty="0" smtClean="0">
                <a:solidFill>
                  <a:srgbClr val="0070C0"/>
                </a:solidFill>
              </a:rPr>
              <a:t>например, в контексте деятельности национальных культурных центров и краеведческих клубов, детских и молодёжных общественных объединений историко-культурной и философской направленности</a:t>
            </a:r>
            <a:r>
              <a:rPr lang="ru-RU" sz="1800" dirty="0" smtClean="0"/>
              <a:t>);</a:t>
            </a:r>
          </a:p>
          <a:p>
            <a:pPr marL="0" indent="0">
              <a:buNone/>
            </a:pPr>
            <a:r>
              <a:rPr lang="ru-RU" sz="1800" dirty="0" smtClean="0"/>
              <a:t>-	программы и проекты, направленные на повышение общего уровня культуры обучающихся общеобразовательных учреждений (например, </a:t>
            </a:r>
            <a:r>
              <a:rPr lang="ru-RU" sz="1800" b="1" dirty="0" smtClean="0">
                <a:solidFill>
                  <a:srgbClr val="0070C0"/>
                </a:solidFill>
              </a:rPr>
              <a:t>проведение «открытых кафедр», тематических встреч в школах </a:t>
            </a:r>
            <a:r>
              <a:rPr lang="ru-RU" sz="1800" dirty="0" smtClean="0"/>
              <a:t>и высших учебных заведениях с </a:t>
            </a:r>
            <a:r>
              <a:rPr lang="ru-RU" sz="1800" b="1" dirty="0" smtClean="0">
                <a:solidFill>
                  <a:srgbClr val="0070C0"/>
                </a:solidFill>
              </a:rPr>
              <a:t>приглашением</a:t>
            </a:r>
            <a:r>
              <a:rPr lang="ru-RU" sz="1800" dirty="0" smtClean="0"/>
              <a:t> деятелей науки (например, педагогов, психологов, социологов, философов и др.), культуры (например, актеров, музыкантов, художников, писателей, журналистов и др.), </a:t>
            </a:r>
            <a:r>
              <a:rPr lang="ru-RU" sz="1800" b="1" dirty="0" smtClean="0">
                <a:solidFill>
                  <a:srgbClr val="0070C0"/>
                </a:solidFill>
              </a:rPr>
              <a:t>религиозных и общественных деятелей</a:t>
            </a:r>
            <a:r>
              <a:rPr lang="ru-RU" sz="1800" dirty="0" smtClean="0"/>
              <a:t>, сотрудников органов правопорядка и здравоохранения;</a:t>
            </a:r>
          </a:p>
          <a:p>
            <a:pPr marL="0" indent="0">
              <a:buNone/>
            </a:pPr>
            <a:r>
              <a:rPr lang="ru-RU" sz="1800" dirty="0" smtClean="0"/>
              <a:t>-	программы и проекты, направленные на расширение пространства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взаимодействия обучающихся со сверстниками в процессе духовного и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нравственного формирования личности </a:t>
            </a:r>
            <a:r>
              <a:rPr lang="ru-RU" sz="1800" dirty="0" smtClean="0"/>
              <a:t>(в регионе, в стране, в мире).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97103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/>
          <a:lstStyle/>
          <a:p>
            <a:r>
              <a:rPr lang="ru-RU" sz="2800" dirty="0" smtClean="0">
                <a:solidFill>
                  <a:srgbClr val="0070C0"/>
                </a:solidFill>
              </a:rPr>
              <a:t>Распоряжение Правительства Российской Федерации от 29 мая 2015 г. N 996-р г. Москва</a:t>
            </a:r>
            <a:r>
              <a:rPr lang="ru-RU" sz="4000" dirty="0" smtClean="0">
                <a:solidFill>
                  <a:srgbClr val="0070C0"/>
                </a:solidFill>
              </a:rPr>
              <a:t/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/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«Стратегия развития воспитания в Российской Федерации на период до 2025 года»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169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I. Общие положения</a:t>
            </a:r>
            <a:r>
              <a:rPr lang="ru-RU" sz="3200" dirty="0" smtClean="0">
                <a:effectLst/>
                <a:latin typeface="+mn-lt"/>
                <a:ea typeface="Times New Roman"/>
              </a:rPr>
              <a:t/>
            </a:r>
            <a:br>
              <a:rPr lang="ru-RU" sz="3200" dirty="0" smtClean="0">
                <a:effectLst/>
                <a:latin typeface="+mn-lt"/>
                <a:ea typeface="Times New Roman"/>
              </a:rPr>
            </a:br>
            <a:endParaRPr lang="ru-RU" sz="4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Times New Roman"/>
                <a:ea typeface="Times New Roman"/>
              </a:rPr>
              <a:t>Приоритетной задачей Российской Федерации в сфере воспитания детей является развитие высоконравственной личности,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разделяющей российские традиционные духовные ценности,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обладающей актуальными знаниями и умениями, способной реализовать свой потенциал в условиях современного общества, готовой к мирному созиданию и защите Родины.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8334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Стратегия опирается на систему духовно-нравственных ценностей, сложившихся в процессе культурного развития России, </a:t>
            </a:r>
            <a:r>
              <a:rPr lang="ru-RU" dirty="0">
                <a:latin typeface="Times New Roman"/>
                <a:ea typeface="Times New Roman"/>
              </a:rPr>
              <a:t>таких как человеколюбие, справедливость, честь, совесть, воля, личное достоинство, вера в добро и стремление к исполнению нравственного долга перед самим собой, своей семьей и своим Отечеством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</a:p>
          <a:p>
            <a:r>
              <a:rPr lang="ru-RU" dirty="0" smtClean="0">
                <a:effectLst/>
                <a:latin typeface="Times New Roman"/>
                <a:ea typeface="Times New Roman"/>
              </a:rPr>
              <a:t>Стратегия ориентирована на развитие социальных институтов воспитания.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346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3200" b="1" dirty="0" smtClean="0">
                <a:effectLst/>
                <a:latin typeface="Times New Roman"/>
                <a:ea typeface="Times New Roman"/>
              </a:rPr>
              <a:t>II. Цель, задачи, приоритеты Стратегии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3200" dirty="0" smtClean="0">
                <a:effectLst/>
                <a:latin typeface="Times New Roman"/>
                <a:ea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Целью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Стратегии является </a:t>
            </a:r>
          </a:p>
          <a:p>
            <a:r>
              <a:rPr lang="ru-RU" sz="2400" dirty="0" smtClean="0">
                <a:effectLst/>
                <a:latin typeface="Times New Roman"/>
                <a:ea typeface="Times New Roman"/>
              </a:rPr>
              <a:t>определение  основных направлений и механизмов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развития институтов воспитания, формирования общественно-государственной системы воспитания детей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в Российской Федерации.</a:t>
            </a:r>
          </a:p>
          <a:p>
            <a:pPr marL="0" indent="0">
              <a:buNone/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Для достижения цели Стратегии необходимо решение следующих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задач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:</a:t>
            </a:r>
          </a:p>
          <a:p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создание условий для консолидации усилий социальных институтов по воспитанию подрастающего поколения;</a:t>
            </a:r>
          </a:p>
          <a:p>
            <a:r>
              <a:rPr lang="ru-RU" sz="2400" dirty="0" smtClean="0">
                <a:effectLst/>
                <a:latin typeface="Times New Roman"/>
                <a:ea typeface="Times New Roman"/>
              </a:rPr>
              <a:t>формирование социокультурной инфраструктуры, содействующей успешной социализации детей и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интегрирующей воспитательные возможности образовательных … и других организаций;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28003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effectLst/>
                <a:latin typeface="Times New Roman"/>
                <a:ea typeface="Times New Roman"/>
              </a:rPr>
              <a:t>Приоритетами государственной политики в области воспитания являются:</a:t>
            </a:r>
            <a:br>
              <a:rPr lang="ru-RU" sz="3200" b="1" dirty="0" smtClean="0">
                <a:effectLst/>
                <a:latin typeface="Times New Roman"/>
                <a:ea typeface="Times New Roman"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формирование у детей высокого уровня духовно-нравственного развития, чувства причастности к историко-культурной общности российского народа и судьбе России;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поддержка общественных институтов, которые являются носителями духовных ценностей;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развитие кооперации и сотрудничества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субъектов системы воспитания (семьи, общества, государства, образовательных, научных,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традиционных религиозных организаций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, учреждений культуры и спорта, средств массовой информации, бизнес-сообществ) с целью совершенствования содержания и условий воспитания подрастающего поколения России.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689216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Поддержка общественных объединений в сфере воспитания предполагает:</a:t>
            </a:r>
            <a:r>
              <a:rPr lang="ru-RU" sz="32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3200" b="1" dirty="0" smtClean="0">
                <a:effectLst/>
                <a:latin typeface="Times New Roman"/>
                <a:ea typeface="Times New Roman"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улучшение условий для эффективного взаимодействия 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детских и иных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общественных объединений 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с образовательными организациями общего, профессионального и дополнительного образования;</a:t>
            </a:r>
          </a:p>
          <a:p>
            <a:r>
              <a:rPr lang="ru-RU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поддержку общественных объединений, содействующих воспитательной деятельности в образовательных и иных организациях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;</a:t>
            </a:r>
          </a:p>
          <a:p>
            <a:r>
              <a:rPr lang="ru-RU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привлечение детей к участию в социально значимых познавательных, творческих, культурных, краеведческих, спортивных и благотворительных проектах, в волонтерском движении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041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Основные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нормативно-правовые акты (региональный уровень)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Закон Томской области «Об образовании в Томской области»</a:t>
            </a:r>
          </a:p>
          <a:p>
            <a:r>
              <a:rPr lang="ru-RU" dirty="0"/>
              <a:t>Соглашение об основных направлениях взаимодействия субъектов Российской Федерации и епархий Русской Православной Церкви, находящихся в пределах Сибирского федерального округа, подписанное 24.08.2013 Патриархом Московским и всея Руси Кириллом и полномочным представителем Президента России в СФО </a:t>
            </a:r>
            <a:r>
              <a:rPr lang="ru-RU" dirty="0" err="1" smtClean="0"/>
              <a:t>В.А.Толоконским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Договор о </a:t>
            </a:r>
            <a:r>
              <a:rPr lang="ru-RU" dirty="0"/>
              <a:t>сотрудничестве в сфере общего образования между  Департаментом общего образования Томской области  и Томской Епархией Русской Православной Церкви (Московский Патриархат</a:t>
            </a:r>
            <a:r>
              <a:rPr lang="ru-RU" dirty="0" smtClean="0"/>
              <a:t>) от 28.09.2015.</a:t>
            </a:r>
            <a:endParaRPr lang="ru-RU" dirty="0"/>
          </a:p>
          <a:p>
            <a:r>
              <a:rPr lang="ru-RU" dirty="0" smtClean="0"/>
              <a:t>Соглашение </a:t>
            </a:r>
            <a:r>
              <a:rPr lang="ru-RU" dirty="0"/>
              <a:t>о сотрудничестве Департамента образования администрации Города Томска и Томской епархии Русской Православной Церкви от </a:t>
            </a:r>
            <a:r>
              <a:rPr lang="ru-RU" dirty="0" smtClean="0"/>
              <a:t>04.03.2011.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3929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143000"/>
          </a:xfrm>
        </p:spPr>
        <p:txBody>
          <a:bodyPr/>
          <a:lstStyle/>
          <a:p>
            <a:r>
              <a:rPr lang="ru-RU" sz="2400" b="1" dirty="0" smtClean="0">
                <a:effectLst/>
                <a:latin typeface="Times New Roman"/>
                <a:ea typeface="Times New Roman"/>
              </a:rPr>
              <a:t>2. Обновление воспитательного процесса с учетом современных достижений науки и на основе отечественных традиций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641379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effectLst/>
                <a:latin typeface="Times New Roman"/>
                <a:ea typeface="Times New Roman"/>
              </a:rPr>
              <a:t>Духовное и нравственное воспитание детей на основе российских традиционных ценностей осуществляется за счет: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r>
              <a:rPr lang="ru-RU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расширения сотрудничества между государством и обществом, общественными организациями и институтами в сфере духовно-нравственного воспитания детей, в том числе 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традиционными религиозными общинами;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9989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effectLst/>
                <a:latin typeface="Times New Roman"/>
                <a:ea typeface="Times New Roman"/>
              </a:rPr>
              <a:t>IV. Механизмы реализации Стратегии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Times New Roman"/>
                <a:ea typeface="Times New Roman"/>
              </a:rPr>
              <a:t>Организационно-управленческими механизмами являются: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эффективная организация межведомственного взаимодействия в системе воспитания;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укрепление сотрудничества семьи, образовательных и иных организаций в воспитании детей;</a:t>
            </a:r>
            <a:endParaRPr lang="ru-RU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98175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Финансово-экономические механизмы включают:</a:t>
            </a:r>
            <a:b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17443"/>
          </a:xfrm>
        </p:spPr>
        <p:txBody>
          <a:bodyPr/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создание </a:t>
            </a:r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  <a:t>необходимых организационно-финансовых механизмов для развития эффективной деятельности социальных институтов воспитания;</a:t>
            </a: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обеспечение многоканального финансирования системы воспитания за счет средств федерального, региональных и местных бюджетов, а также </a:t>
            </a:r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  <a:t>за счет средств государственно-частного партнерства и некоммерческих организаций;</a:t>
            </a:r>
          </a:p>
          <a:p>
            <a:pPr lvl="0"/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  <a:t>создание гибкой системы материального стимулирования качества воспитательной работы организаций и работников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5726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effectLst/>
                <a:latin typeface="Times New Roman"/>
                <a:ea typeface="Times New Roman"/>
              </a:rPr>
              <a:t>V. Ожидаемые результаты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1744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развитие 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общественно-государственной системы воспитания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, основанной на межведомственной и межрегиональной координации и консолидации усилий 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общественных и гражданских институтов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, современной развитой инфраструктуре, правовом регулировании и эффективных механизмах управления;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6443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458815"/>
          </a:xfrm>
        </p:spPr>
        <p:txBody>
          <a:bodyPr/>
          <a:lstStyle/>
          <a:p>
            <a:pPr marL="342900" lvl="0" indent="-342900" eaLnBrk="1" hangingPunct="1">
              <a:spcBef>
                <a:spcPct val="20000"/>
              </a:spcBef>
            </a:pPr>
            <a:r>
              <a:rPr lang="ru-RU" sz="3600" b="1" dirty="0">
                <a:solidFill>
                  <a:srgbClr val="333399"/>
                </a:solidFill>
                <a:ea typeface="+mn-ea"/>
                <a:cs typeface="+mn-cs"/>
              </a:rPr>
              <a:t>Примерная</a:t>
            </a:r>
            <a:br>
              <a:rPr lang="ru-RU" sz="3600" b="1" dirty="0">
                <a:solidFill>
                  <a:srgbClr val="333399"/>
                </a:solidFill>
                <a:ea typeface="+mn-ea"/>
                <a:cs typeface="+mn-cs"/>
              </a:rPr>
            </a:br>
            <a:r>
              <a:rPr lang="ru-RU" sz="3600" b="1" dirty="0">
                <a:solidFill>
                  <a:srgbClr val="333399"/>
                </a:solidFill>
                <a:ea typeface="+mn-ea"/>
                <a:cs typeface="+mn-cs"/>
              </a:rPr>
              <a:t>основная образовательная программа</a:t>
            </a:r>
            <a:r>
              <a:rPr lang="ru-RU" sz="3200" b="1" dirty="0">
                <a:solidFill>
                  <a:srgbClr val="333399"/>
                </a:solidFill>
                <a:ea typeface="+mn-ea"/>
                <a:cs typeface="+mn-cs"/>
              </a:rPr>
              <a:t> </a:t>
            </a:r>
            <a:r>
              <a:rPr lang="ru-RU" sz="3200" b="1" dirty="0" smtClean="0">
                <a:solidFill>
                  <a:srgbClr val="333399"/>
                </a:solidFill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srgbClr val="333399"/>
                </a:solidFill>
                <a:ea typeface="+mn-ea"/>
                <a:cs typeface="+mn-cs"/>
              </a:rPr>
            </a:br>
            <a:r>
              <a:rPr lang="ru-RU" sz="3200" b="1" dirty="0" smtClean="0">
                <a:solidFill>
                  <a:srgbClr val="333399"/>
                </a:solidFill>
                <a:ea typeface="+mn-ea"/>
                <a:cs typeface="+mn-cs"/>
              </a:rPr>
              <a:t>образовательной организации</a:t>
            </a:r>
            <a:r>
              <a:rPr lang="ru-RU" sz="3200" b="1" dirty="0">
                <a:solidFill>
                  <a:srgbClr val="333399"/>
                </a:solidFill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srgbClr val="333399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9019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Планируемые результаты духовно-нравственного развития и воспитания обучающихся на ступени начального общего</a:t>
            </a:r>
            <a:br>
              <a:rPr lang="ru-RU" sz="2000" b="1" dirty="0" smtClean="0"/>
            </a:br>
            <a:r>
              <a:rPr lang="ru-RU" sz="2000" b="1" dirty="0" smtClean="0"/>
              <a:t>образования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4929411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b="1" dirty="0" smtClean="0">
                <a:effectLst/>
                <a:latin typeface="Calibri"/>
                <a:ea typeface="Calibri"/>
                <a:cs typeface="Times New Roman"/>
              </a:rPr>
              <a:t>Воспитание гражданственности, патриотизма, уважения к правам, свободам и обязанностям человека: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ценностное отношение к России, своему народу, своему краю, отечественному культурно-историческому наследию, государственной символике, законам Российской Федерации, русскому и родному языку, народным традициям, старшему поколению;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элементарные представления об институтах гражданского общества, о государственном устройстве и социальной структуре российского общества, наиболее значимых страницах истории страны, об этнических традициях и культурном достоянии своего края, о примерах исполнения гражданского и патриотического долга;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первоначальный опыт постижения ценностей гражданского общества, национальной истории и культуры;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опыт ролевого взаимодействия и реализации гражданской, патриотической позиции;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effectLst/>
                <a:latin typeface="Calibri"/>
                <a:ea typeface="Calibri"/>
                <a:cs typeface="Times New Roman"/>
              </a:rPr>
              <a:t>опыт социальной и межкультурной коммуникации;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397574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Воспитание нравственных чувств и этического сознания:</a:t>
            </a:r>
            <a:endParaRPr lang="ru-RU" sz="16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начальные представления о моральных нормах и правилах нравственного поведения, в том числе об этических нормах взаимоотношений в семье, между поколениями, этносами, носителями разных убеждений, представителями различных социальных групп;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нравственно-этический опыт взаимодействия со сверстниками, старшими и младшими детьми, взрослыми в соответствии с общепринятыми нравственными нормами;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уважительное отношение к традиционным религиям;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неравнодушие к жизненным проблемам других людей, сочувствие к человеку, находящемуся в трудной ситуации;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способность эмоционально реагировать на негативные проявления в детском обществе и обществе в целом, анализировать нравственную сторону своих поступков и поступков других людей;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уважительное отношение к родителям (законным представителям), к старшим, заботливое отношение к младшим;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знание традиций своей семьи и образовательного учреждения, бережное отношение к ним</a:t>
            </a:r>
            <a:r>
              <a:rPr lang="ru-RU" sz="16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sz="16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66401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Воспитание трудолюбия, творческого отношения к учению, труду, жизни:</a:t>
            </a:r>
            <a:endParaRPr lang="ru-RU" sz="16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ценностное отношение к труду и творчеству, человеку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труда, трудовым достижениям России и человечества, трудолюбие;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ценностное </a:t>
            </a: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и творческое отношение к учебному труду;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элементарные представления о различных профессиях;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первоначальные навыки трудового творческого сотрудничества со сверстниками, старшими детьми и взрослыми;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осознание приоритета нравственных основ труда, творчества, создания нового;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первоначальный опыт участия в различных видах общественно полезной и личностно значимой деятельности;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потребности и начальные умения выражать себя в раз-личных доступных и наиболее привлекательных для ребёнка видах творческой деятельности;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мотивация к самореализации в социальном творчестве, познавательной и практической, общественно полезной деятельности</a:t>
            </a:r>
            <a:r>
              <a:rPr lang="ru-RU" sz="16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sz="16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92474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Воспитание ценностного отношения к природе, окружающей среде (экологическое воспитание):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ценностное отношение к природе;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первоначальный опыт эстетического, эмоционально-нравственного отношения к природе;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элементарные знания о традициях нравственно-этического отношения к природе в культуре народов России, нормах экологической этики;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первоначальный опыт участия в природоохранной деятельности в школе, на пришкольном участке, по месту жительства;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личный опыт участия в экологических инициативах, проектах.</a:t>
            </a:r>
          </a:p>
          <a:p>
            <a:pPr marL="0" lvl="0" indent="0">
              <a:buNone/>
            </a:pPr>
            <a:endParaRPr lang="ru-RU" sz="36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ru-RU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2618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Воспитание ценностного отношения к прекрасному, формирование представлений об эстетических идеалах и ценностях (эстетическое воспитание):</a:t>
            </a:r>
            <a:endParaRPr lang="ru-RU" sz="16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первоначальные умения видеть красоту в окружающем мире;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первоначальные умения видеть красоту в поведении, поступках людей;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элементарные представления об эстетических и </a:t>
            </a:r>
            <a:r>
              <a:rPr lang="ru-RU" sz="16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художественных </a:t>
            </a: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ценностях отечественной культуры;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первоначальный опыт эмоционального постижения на-родного творчества, этнокультурных традиций, фольклора на-родов России;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первоначальный опыт эстетических переживаний, наблюдений эстетических объектов в природе и социуме, эстетического отношения к окружающему миру и самому себе;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первоначальный опыт самореализации в различных видах творческой деятельности, формирование потребности и умения выражать себя в доступных видах творчества;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мотивация к реализации эстетических ценностей в пространстве образовательного учреждения и семьи</a:t>
            </a:r>
            <a:r>
              <a:rPr lang="ru-RU" sz="16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sz="16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241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rPr>
              <a:t>Выдержки из ФЗ РФ от 29.12.2012 N 273-ФЗ </a:t>
            </a:r>
            <a:b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rPr>
            </a:b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rPr>
              <a:t>«Об образовании в Российской Федерации»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7403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b="1" i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Примерные результаты духовно-нравственного развития и воспитания обучающихся на ступени начального общего образования:</a:t>
            </a:r>
            <a:endParaRPr lang="ru-RU" sz="16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имеют рекомендательный характер и могут уточняться образовательным учреждением и родителями (законными представителями) обучающихся;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являются ориентировочной основой для проведения не-персонифицированных оценок образовательной деятельности образовательных учреждений в части духовно-нравственного развития и воспитания, осуществляемых в форме </a:t>
            </a:r>
            <a:r>
              <a:rPr lang="ru-RU" sz="16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аккредитационных</a:t>
            </a: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экспертиз (при проведении государственной аккредитации образовательных учреждений) и в форме мониторинговых исследований.</a:t>
            </a:r>
          </a:p>
          <a:p>
            <a:pPr marL="0" lvl="0" indent="0">
              <a:buNone/>
            </a:pPr>
            <a:endParaRPr lang="ru-RU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1097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Планируемые результаты духовно-нравственного развития, воспитания и социализации обучающихся, формирования экологической культуры, культуры здорового и безопасного образа жизни обучающихся на ступени основного общего образования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1. </a:t>
            </a:r>
            <a:r>
              <a:rPr lang="ru-RU" sz="2000" dirty="0" err="1" smtClean="0">
                <a:effectLst/>
                <a:latin typeface="Calibri"/>
                <a:ea typeface="Calibri"/>
                <a:cs typeface="Times New Roman"/>
              </a:rPr>
              <a:t>Интериоризация</a:t>
            </a: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 гуманистических, демократических и традиционных ценностей, осознанное, уважительное и доброжелательное отношение к другому человеку, его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мнению, мировоззрению, культуре, языку, вере, гражданской позиции.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2. Осознанное, уважительное и доброжелательное отношение к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истории, культуре, религии, традициям, языкам, ценностям </a:t>
            </a: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народов России и народов мира.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3. </a:t>
            </a:r>
            <a:r>
              <a:rPr lang="ru-RU" sz="2000" dirty="0" err="1" smtClean="0">
                <a:effectLst/>
                <a:latin typeface="Calibri"/>
                <a:ea typeface="Calibri"/>
                <a:cs typeface="Times New Roman"/>
              </a:rPr>
              <a:t>Сформированность</a:t>
            </a: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 мотивации к обучению и целенаправленной познавательной деятельности, готовность и способность обучающихся к саморазвитию и самообразованию.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8119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65515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4. Развитое моральное сознание и компетентность в решении моральных проблем на основе личностного выбора, формирование нравственных чувств и нравственного поведения, осознанного и ответственного отношения к собственным поступкам 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способность к нравственному самосовершенствованию; 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веротерпимость, уважительное отношение к религиозным чувствам, взглядам людей или их отсутствию; 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знание основных норм морали, нравственных, духовных идеалов, хранимых в культурных традициях народов России, готовность на их основе к сознательному самоограничению в поступках, поведении, расточительном </a:t>
            </a:r>
            <a:r>
              <a:rPr lang="ru-RU" sz="1800" dirty="0" err="1" smtClean="0">
                <a:solidFill>
                  <a:srgbClr val="FF0000"/>
                </a:solidFill>
              </a:rPr>
              <a:t>потребительстве</a:t>
            </a:r>
            <a:r>
              <a:rPr lang="ru-RU" sz="1800" dirty="0" smtClean="0">
                <a:solidFill>
                  <a:srgbClr val="FF0000"/>
                </a:solidFill>
              </a:rPr>
              <a:t>; </a:t>
            </a:r>
          </a:p>
          <a:p>
            <a:r>
              <a:rPr lang="ru-RU" sz="1800" dirty="0" err="1" smtClean="0">
                <a:solidFill>
                  <a:srgbClr val="FF0000"/>
                </a:solidFill>
              </a:rPr>
              <a:t>сформированность</a:t>
            </a:r>
            <a:r>
              <a:rPr lang="ru-RU" sz="1800" dirty="0" smtClean="0">
                <a:solidFill>
                  <a:srgbClr val="FF0000"/>
                </a:solidFill>
              </a:rPr>
              <a:t> представлений об основах светской этики, культуры традиционных религий, их роли в развитии культуры и истории России и человечества, в становлении гражданского общества и российской государственности; 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понимание значения нравственности, веры и религии в жизни человека, семьи и общества. </a:t>
            </a:r>
          </a:p>
          <a:p>
            <a:pPr marL="0" indent="0">
              <a:buNone/>
            </a:pPr>
            <a:r>
              <a:rPr lang="ru-RU" sz="1800" dirty="0" err="1" smtClean="0"/>
              <a:t>Сформированность</a:t>
            </a:r>
            <a:r>
              <a:rPr lang="ru-RU" sz="1800" dirty="0" smtClean="0"/>
              <a:t> ответственного отношения к учению; уважительного отношения к труду, наличие опыта участия в социально значимом труде.</a:t>
            </a:r>
          </a:p>
          <a:p>
            <a:pPr marL="0" indent="0">
              <a:buNone/>
            </a:pPr>
            <a:r>
              <a:rPr lang="ru-RU" sz="1800" dirty="0" smtClean="0"/>
              <a:t>Осознание значения семьи в жизни человека и общества, принятие ценности семейной жизни, уважительное и заботливое отношение к членам своей семьи.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315284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5. </a:t>
            </a:r>
            <a:r>
              <a:rPr lang="ru-RU" sz="2000" dirty="0" err="1" smtClean="0">
                <a:effectLst/>
                <a:latin typeface="Calibri"/>
                <a:ea typeface="Calibri"/>
                <a:cs typeface="Times New Roman"/>
              </a:rPr>
              <a:t>Сформированность</a:t>
            </a: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 целостного мировоззрения, соответствующего современному уровню развития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науки и общественной практики</a:t>
            </a: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, учитывающего социальное,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культурное</a:t>
            </a: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, языковое,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духовное </a:t>
            </a: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многообразие современного мира.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6. </a:t>
            </a:r>
            <a:r>
              <a:rPr lang="ru-RU" sz="2000" dirty="0" err="1" smtClean="0">
                <a:effectLst/>
                <a:latin typeface="Calibri"/>
                <a:ea typeface="Calibri"/>
                <a:cs typeface="Times New Roman"/>
              </a:rPr>
              <a:t>Сформированность</a:t>
            </a: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 коммуникативной компетентности в общении и сотрудничестве со сверстниками, детьми старшего и младшего возраста, взрослыми.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7. Освоенность социальных норм, правил поведения, ролей и форм социальной жизни в группах и сообществах, включая социальные сообщества (взрослых и сверстников).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8. </a:t>
            </a:r>
            <a:r>
              <a:rPr lang="ru-RU" sz="2000" dirty="0" err="1" smtClean="0">
                <a:effectLst/>
                <a:latin typeface="Calibri"/>
                <a:ea typeface="Calibri"/>
                <a:cs typeface="Times New Roman"/>
              </a:rPr>
              <a:t>Сформированность</a:t>
            </a: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 ценности здорового и безопасного образа жизни.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2065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9. Развитость эстетического сознания через освоение художественного наследия народов России и мира, творческой деятельности эстетического характера (способность понимать художественные произведения, отражающие разные этнокультурные традиции; </a:t>
            </a:r>
            <a:r>
              <a:rPr lang="ru-RU" sz="2000" dirty="0" err="1" smtClean="0"/>
              <a:t>сформированность</a:t>
            </a:r>
            <a:r>
              <a:rPr lang="ru-RU" sz="2000" dirty="0" smtClean="0"/>
              <a:t> основ художественной культуры обучающихся как части их общей духовной культуры, как особого способа познания жизни и средства организации общения; способность к эмоционально-ценностному освоению мира, самовыражению и ориентации в художественном и нравственном пространстве культуры; уважение к истории культуры своего Отечества, выраженной в том числе в понимании красоты человека; развитая потребность в общении с художественными произведениями, </a:t>
            </a:r>
            <a:r>
              <a:rPr lang="ru-RU" sz="2000" dirty="0" err="1" smtClean="0"/>
              <a:t>сформированность</a:t>
            </a:r>
            <a:r>
              <a:rPr lang="ru-RU" sz="2000" dirty="0" smtClean="0"/>
              <a:t> активного отношения к традициям художественной культуры как смысловой, эстетической и личностно-значимой ценности). </a:t>
            </a:r>
          </a:p>
          <a:p>
            <a:pPr marL="0" indent="0">
              <a:buNone/>
            </a:pPr>
            <a:r>
              <a:rPr lang="ru-RU" sz="2000" dirty="0" smtClean="0"/>
              <a:t>10. </a:t>
            </a:r>
            <a:r>
              <a:rPr lang="ru-RU" sz="2000" dirty="0" err="1" smtClean="0"/>
              <a:t>Сформированность</a:t>
            </a:r>
            <a:r>
              <a:rPr lang="ru-RU" sz="2000" dirty="0" smtClean="0"/>
              <a:t> основ экологической культуры, соответствующей современному уровню экологического мышления, наличие опыта экологически ориентированной рефлексивно-оценочной и практической деятельности в жизненных ситуациях.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5510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1234480" cy="6048672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>
                <a:solidFill>
                  <a:srgbClr val="0070C0"/>
                </a:solidFill>
              </a:rPr>
              <a:t>Соглашение об основных </a:t>
            </a:r>
            <a:r>
              <a:rPr lang="ru-RU" sz="1400" dirty="0" err="1" smtClean="0">
                <a:solidFill>
                  <a:srgbClr val="0070C0"/>
                </a:solidFill>
              </a:rPr>
              <a:t>направлени-ях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взаимодей-ствия</a:t>
            </a:r>
            <a:r>
              <a:rPr lang="ru-RU" sz="1400" dirty="0">
                <a:solidFill>
                  <a:srgbClr val="0070C0"/>
                </a:solidFill>
              </a:rPr>
              <a:t>,</a:t>
            </a:r>
            <a:r>
              <a:rPr lang="ru-RU" sz="1400" dirty="0"/>
              <a:t> </a:t>
            </a:r>
            <a:r>
              <a:rPr lang="ru-RU" sz="1400" dirty="0" smtClean="0"/>
              <a:t>подписан-</a:t>
            </a:r>
            <a:r>
              <a:rPr lang="ru-RU" sz="1400" dirty="0" err="1" smtClean="0"/>
              <a:t>ное</a:t>
            </a:r>
            <a:r>
              <a:rPr lang="ru-RU" sz="1400" dirty="0" smtClean="0"/>
              <a:t> 24.08.2013 </a:t>
            </a:r>
            <a:r>
              <a:rPr lang="ru-RU" sz="1400" dirty="0"/>
              <a:t>года в </a:t>
            </a:r>
            <a:r>
              <a:rPr lang="ru-RU" sz="1400" dirty="0" err="1" smtClean="0"/>
              <a:t>г.Новоси-бирске</a:t>
            </a:r>
            <a:r>
              <a:rPr lang="ru-RU" sz="1400" dirty="0" smtClean="0"/>
              <a:t> </a:t>
            </a:r>
            <a:r>
              <a:rPr lang="ru-RU" sz="1400" dirty="0"/>
              <a:t>Патриархом Московским и Всея Руси и </a:t>
            </a:r>
            <a:r>
              <a:rPr lang="ru-RU" sz="1400" dirty="0" err="1" smtClean="0"/>
              <a:t>полномоч-ным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представи-телем</a:t>
            </a:r>
            <a:r>
              <a:rPr lang="ru-RU" sz="1400" dirty="0" smtClean="0"/>
              <a:t> </a:t>
            </a:r>
            <a:r>
              <a:rPr lang="ru-RU" sz="1400" dirty="0"/>
              <a:t>Президента Российской Федерации в Сибирском </a:t>
            </a:r>
            <a:r>
              <a:rPr lang="ru-RU" sz="1400" dirty="0" err="1" smtClean="0"/>
              <a:t>федераль</a:t>
            </a:r>
            <a:r>
              <a:rPr lang="ru-RU" sz="1400" dirty="0" smtClean="0"/>
              <a:t>-ном </a:t>
            </a:r>
            <a:r>
              <a:rPr lang="ru-RU" sz="1400" dirty="0"/>
              <a:t>округе</a:t>
            </a:r>
          </a:p>
        </p:txBody>
      </p:sp>
      <p:pic>
        <p:nvPicPr>
          <p:cNvPr id="2058" name="Picture 10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24" r="13836" b="11550"/>
          <a:stretch/>
        </p:blipFill>
        <p:spPr bwMode="auto">
          <a:xfrm>
            <a:off x="3432302" y="188640"/>
            <a:ext cx="5403501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4817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1234480" cy="6048672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>
                <a:solidFill>
                  <a:srgbClr val="0070C0"/>
                </a:solidFill>
              </a:rPr>
              <a:t>Соглашение об основных </a:t>
            </a:r>
            <a:r>
              <a:rPr lang="ru-RU" sz="1400" dirty="0" err="1" smtClean="0">
                <a:solidFill>
                  <a:srgbClr val="0070C0"/>
                </a:solidFill>
              </a:rPr>
              <a:t>направлени-ях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взаимодей-ствия</a:t>
            </a:r>
            <a:r>
              <a:rPr lang="ru-RU" sz="1400" dirty="0"/>
              <a:t>, </a:t>
            </a:r>
            <a:r>
              <a:rPr lang="ru-RU" sz="1400" dirty="0" smtClean="0"/>
              <a:t>подписан-</a:t>
            </a:r>
            <a:r>
              <a:rPr lang="ru-RU" sz="1400" dirty="0" err="1" smtClean="0"/>
              <a:t>ное</a:t>
            </a:r>
            <a:r>
              <a:rPr lang="ru-RU" sz="1400" dirty="0" smtClean="0"/>
              <a:t> 24.08.2013 </a:t>
            </a:r>
            <a:r>
              <a:rPr lang="ru-RU" sz="1400" dirty="0"/>
              <a:t>года в </a:t>
            </a:r>
            <a:r>
              <a:rPr lang="ru-RU" sz="1400" dirty="0" err="1" smtClean="0"/>
              <a:t>г.Новоси-бирске</a:t>
            </a:r>
            <a:r>
              <a:rPr lang="ru-RU" sz="1400" dirty="0" smtClean="0"/>
              <a:t> </a:t>
            </a:r>
            <a:r>
              <a:rPr lang="ru-RU" sz="1400" dirty="0"/>
              <a:t>Патриархом Московским и Всея Руси и </a:t>
            </a:r>
            <a:r>
              <a:rPr lang="ru-RU" sz="1400" dirty="0" err="1" smtClean="0"/>
              <a:t>полномоч-ным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представи-телем</a:t>
            </a:r>
            <a:r>
              <a:rPr lang="ru-RU" sz="1400" dirty="0" smtClean="0"/>
              <a:t> </a:t>
            </a:r>
            <a:r>
              <a:rPr lang="ru-RU" sz="1400" dirty="0"/>
              <a:t>Президента Российской Федерации в Сибирском </a:t>
            </a:r>
            <a:r>
              <a:rPr lang="ru-RU" sz="1400" dirty="0" err="1" smtClean="0"/>
              <a:t>федераль</a:t>
            </a:r>
            <a:r>
              <a:rPr lang="ru-RU" sz="1400" dirty="0" smtClean="0"/>
              <a:t>-ном </a:t>
            </a:r>
            <a:r>
              <a:rPr lang="ru-RU" sz="1400" dirty="0"/>
              <a:t>округе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123728" y="476672"/>
            <a:ext cx="6624736" cy="5976664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1. </a:t>
            </a:r>
            <a:r>
              <a:rPr lang="ru-RU" sz="1800" b="1" dirty="0"/>
              <a:t>Укрепление базовых духовно-нравственных, семейных, общественных, гражданских, культурных и патриотических ценностей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1.1. Содействовать </a:t>
            </a:r>
            <a:r>
              <a:rPr lang="ru-RU" sz="1800" dirty="0"/>
              <a:t>совершенствованию взаимодействия между епархиями Русской Православной Церкви и регионами округа, муниципальными образованиями, в том числе путем заключения соглашений.</a:t>
            </a:r>
          </a:p>
          <a:p>
            <a:pPr marL="0" indent="0">
              <a:buNone/>
            </a:pPr>
            <a:r>
              <a:rPr lang="ru-RU" sz="1800" dirty="0" smtClean="0"/>
              <a:t>1.2. </a:t>
            </a:r>
            <a:r>
              <a:rPr lang="ru-RU" sz="1800" dirty="0" smtClean="0">
                <a:solidFill>
                  <a:srgbClr val="FF0000"/>
                </a:solidFill>
              </a:rPr>
              <a:t>Содействовать </a:t>
            </a:r>
            <a:r>
              <a:rPr lang="ru-RU" sz="1800" dirty="0">
                <a:solidFill>
                  <a:srgbClr val="FF0000"/>
                </a:solidFill>
              </a:rPr>
              <a:t>разработке и реализации программ и проектов в области нравственного воспитания, духовного просвещения, образования, культуры, </a:t>
            </a:r>
            <a:r>
              <a:rPr lang="ru-RU" sz="1800" dirty="0"/>
              <a:t>благотворительности, социальной работы, спорта, а также посвященных государственным, историческим, православным праздникам и памятным датам.</a:t>
            </a:r>
          </a:p>
          <a:p>
            <a:pPr marL="0" indent="0">
              <a:buNone/>
            </a:pPr>
            <a:r>
              <a:rPr lang="ru-RU" sz="1800" dirty="0" smtClean="0"/>
              <a:t>1.3. </a:t>
            </a:r>
            <a:r>
              <a:rPr lang="ru-RU" sz="1800" dirty="0" smtClean="0">
                <a:solidFill>
                  <a:srgbClr val="FF0000"/>
                </a:solidFill>
              </a:rPr>
              <a:t>Сотрудничать </a:t>
            </a:r>
            <a:r>
              <a:rPr lang="ru-RU" sz="1800" dirty="0">
                <a:solidFill>
                  <a:srgbClr val="FF0000"/>
                </a:solidFill>
              </a:rPr>
              <a:t>в реализации мероприятий, способствующих возрождению и укреплению духовных устоев семьи </a:t>
            </a:r>
            <a:r>
              <a:rPr lang="ru-RU" sz="1800" dirty="0"/>
              <a:t>как нравственной основы общества; взаимодействовать в организации летнего детского и семейного отдыха. </a:t>
            </a:r>
          </a:p>
          <a:p>
            <a:pPr marL="0" indent="0">
              <a:buNone/>
            </a:pPr>
            <a:r>
              <a:rPr lang="ru-RU" sz="1800" dirty="0" smtClean="0"/>
              <a:t>1.4</a:t>
            </a:r>
            <a:r>
              <a:rPr lang="ru-RU" sz="1800" dirty="0"/>
              <a:t>. </a:t>
            </a:r>
            <a:r>
              <a:rPr lang="ru-RU" sz="1800" dirty="0">
                <a:solidFill>
                  <a:srgbClr val="FF0000"/>
                </a:solidFill>
              </a:rPr>
              <a:t>Содействовать</a:t>
            </a:r>
            <a:r>
              <a:rPr lang="ru-RU" sz="1800" dirty="0"/>
              <a:t> развитию связей с соотечественниками за рубежом, </a:t>
            </a:r>
            <a:r>
              <a:rPr lang="ru-RU" sz="1800" dirty="0">
                <a:solidFill>
                  <a:srgbClr val="FF0000"/>
                </a:solidFill>
              </a:rPr>
              <a:t>сохранению русского языка и культуры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8434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1234480" cy="6048672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>
                <a:solidFill>
                  <a:srgbClr val="0070C0"/>
                </a:solidFill>
              </a:rPr>
              <a:t>Соглашение об основных </a:t>
            </a:r>
            <a:r>
              <a:rPr lang="ru-RU" sz="1400" dirty="0" err="1" smtClean="0">
                <a:solidFill>
                  <a:srgbClr val="0070C0"/>
                </a:solidFill>
              </a:rPr>
              <a:t>направлени-ях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взаимодей-ствия</a:t>
            </a:r>
            <a:r>
              <a:rPr lang="ru-RU" sz="1400" dirty="0"/>
              <a:t>, </a:t>
            </a:r>
            <a:r>
              <a:rPr lang="ru-RU" sz="1400" dirty="0" smtClean="0"/>
              <a:t>подписан-</a:t>
            </a:r>
            <a:r>
              <a:rPr lang="ru-RU" sz="1400" dirty="0" err="1" smtClean="0"/>
              <a:t>ное</a:t>
            </a:r>
            <a:r>
              <a:rPr lang="ru-RU" sz="1400" dirty="0" smtClean="0"/>
              <a:t> 24.08.2013 </a:t>
            </a:r>
            <a:r>
              <a:rPr lang="ru-RU" sz="1400" dirty="0"/>
              <a:t>года в </a:t>
            </a:r>
            <a:r>
              <a:rPr lang="ru-RU" sz="1400" dirty="0" err="1" smtClean="0"/>
              <a:t>г.Новоси-бирске</a:t>
            </a:r>
            <a:r>
              <a:rPr lang="ru-RU" sz="1400" dirty="0" smtClean="0"/>
              <a:t> </a:t>
            </a:r>
            <a:r>
              <a:rPr lang="ru-RU" sz="1400" dirty="0"/>
              <a:t>Патриархом Московским и Всея Руси и </a:t>
            </a:r>
            <a:r>
              <a:rPr lang="ru-RU" sz="1400" dirty="0" err="1" smtClean="0"/>
              <a:t>полномоч-ным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представи-телем</a:t>
            </a:r>
            <a:r>
              <a:rPr lang="ru-RU" sz="1400" dirty="0" smtClean="0"/>
              <a:t> </a:t>
            </a:r>
            <a:r>
              <a:rPr lang="ru-RU" sz="1400" dirty="0"/>
              <a:t>Президента Российской Федерации в Сибирском </a:t>
            </a:r>
            <a:r>
              <a:rPr lang="ru-RU" sz="1400" dirty="0" err="1" smtClean="0"/>
              <a:t>федераль</a:t>
            </a:r>
            <a:r>
              <a:rPr lang="ru-RU" sz="1400" dirty="0" smtClean="0"/>
              <a:t>-ном </a:t>
            </a:r>
            <a:r>
              <a:rPr lang="ru-RU" sz="1400" dirty="0"/>
              <a:t>округе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123728" y="476672"/>
            <a:ext cx="6624736" cy="5976664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/>
              <a:t>2. </a:t>
            </a:r>
            <a:r>
              <a:rPr lang="ru-RU" sz="1400" b="1" dirty="0">
                <a:solidFill>
                  <a:srgbClr val="FF0000"/>
                </a:solidFill>
              </a:rPr>
              <a:t>Развитие духовно-нравственного образования и воспитания</a:t>
            </a:r>
            <a:endParaRPr lang="ru-RU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400" dirty="0"/>
              <a:t>2.1.	</a:t>
            </a:r>
            <a:r>
              <a:rPr lang="ru-RU" sz="1400" dirty="0">
                <a:solidFill>
                  <a:srgbClr val="FF0000"/>
                </a:solidFill>
              </a:rPr>
              <a:t>Содействовать созданию и осуществлению образовательных и просветительских программ </a:t>
            </a:r>
            <a:r>
              <a:rPr lang="ru-RU" sz="1400" dirty="0"/>
              <a:t>и публикаций, способствующих духовно-нравственному воспитанию человека.</a:t>
            </a:r>
          </a:p>
          <a:p>
            <a:pPr marL="0" lvl="0" indent="0">
              <a:buNone/>
            </a:pPr>
            <a:r>
              <a:rPr lang="ru-RU" sz="1400" dirty="0" smtClean="0"/>
              <a:t>2.2.</a:t>
            </a:r>
            <a:r>
              <a:rPr lang="ru-RU" sz="1400" dirty="0"/>
              <a:t>	</a:t>
            </a:r>
            <a:r>
              <a:rPr lang="ru-RU" sz="1400" dirty="0" smtClean="0"/>
              <a:t>Сотрудничать </a:t>
            </a:r>
            <a:r>
              <a:rPr lang="ru-RU" sz="1400" dirty="0"/>
              <a:t>при осуществлении предусмотренной федеральным законодательством образовательной и культурно-просветительской деятельности Русской Православной Церкви.</a:t>
            </a:r>
          </a:p>
          <a:p>
            <a:pPr marL="0" lvl="0" indent="0">
              <a:buNone/>
            </a:pPr>
            <a:r>
              <a:rPr lang="ru-RU" sz="1400" dirty="0" smtClean="0"/>
              <a:t>2.3.</a:t>
            </a:r>
            <a:r>
              <a:rPr lang="ru-RU" sz="1400" dirty="0"/>
              <a:t>	</a:t>
            </a:r>
            <a:r>
              <a:rPr lang="ru-RU" sz="1400" dirty="0" smtClean="0">
                <a:solidFill>
                  <a:srgbClr val="FF0000"/>
                </a:solidFill>
              </a:rPr>
              <a:t>Содействовать </a:t>
            </a:r>
            <a:r>
              <a:rPr lang="ru-RU" sz="1400" dirty="0">
                <a:solidFill>
                  <a:srgbClr val="FF0000"/>
                </a:solidFill>
              </a:rPr>
              <a:t>изучению в общеобразовательных и дошкольных организациях округа учебных предметов, курсов, дисциплин (модулей), включенных в основные образовательные программы </a:t>
            </a:r>
            <a:r>
              <a:rPr lang="ru-RU" sz="1400" dirty="0"/>
              <a:t>и направленных на получение обучающимися знаний об основах духовно-нравственной культуры народов Российской Федерации, о нравственных принципах, об исторических и культурных традициях православного христианства, а также </a:t>
            </a:r>
            <a:r>
              <a:rPr lang="ru-RU" sz="1400" dirty="0">
                <a:solidFill>
                  <a:srgbClr val="FF0000"/>
                </a:solidFill>
              </a:rPr>
              <a:t>предоставлению в соответствии с федеральным законодательством возможности обучать детей православию вне рамок основных образовательных программ, в том числе в воскресных школах, при приходских храмах и монастырях.</a:t>
            </a:r>
          </a:p>
          <a:p>
            <a:pPr marL="0" lvl="0" indent="0">
              <a:buNone/>
            </a:pPr>
            <a:r>
              <a:rPr lang="ru-RU" sz="1400" dirty="0" smtClean="0"/>
              <a:t>2.4.</a:t>
            </a:r>
            <a:r>
              <a:rPr lang="ru-RU" sz="1400" dirty="0"/>
              <a:t>	</a:t>
            </a:r>
            <a:r>
              <a:rPr lang="ru-RU" sz="1400" dirty="0" smtClean="0"/>
              <a:t>Взаимодействовать </a:t>
            </a:r>
            <a:r>
              <a:rPr lang="ru-RU" sz="1400" dirty="0"/>
              <a:t>в повышении квалификации педагогических кадров в области русской литературы, истории, педагогики, философии, нравственности, этики, культурологии, религиоведения, социальной психологии и других дисциплин.</a:t>
            </a:r>
          </a:p>
          <a:p>
            <a:pPr marL="0" indent="0">
              <a:buNone/>
            </a:pPr>
            <a:r>
              <a:rPr lang="ru-RU" sz="1400" dirty="0"/>
              <a:t>2.5.	Содействовать комплектованию книжных фондов в государственных библиотеках и библиотеках образовательных учреждений литературой православного и традиционного духовно-нравственного содержания.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8352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455465"/>
            <a:ext cx="1234480" cy="6048672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>
                <a:solidFill>
                  <a:srgbClr val="0070C0"/>
                </a:solidFill>
              </a:rPr>
              <a:t>Соглашение об основных </a:t>
            </a:r>
            <a:r>
              <a:rPr lang="ru-RU" sz="1400" dirty="0" err="1" smtClean="0">
                <a:solidFill>
                  <a:srgbClr val="0070C0"/>
                </a:solidFill>
              </a:rPr>
              <a:t>направлени-ях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взаимодей-ствия</a:t>
            </a:r>
            <a:r>
              <a:rPr lang="ru-RU" sz="1400" dirty="0"/>
              <a:t>, </a:t>
            </a:r>
            <a:r>
              <a:rPr lang="ru-RU" sz="1400" dirty="0" smtClean="0"/>
              <a:t>подписан-</a:t>
            </a:r>
            <a:r>
              <a:rPr lang="ru-RU" sz="1400" dirty="0" err="1" smtClean="0"/>
              <a:t>ное</a:t>
            </a:r>
            <a:r>
              <a:rPr lang="ru-RU" sz="1400" dirty="0" smtClean="0"/>
              <a:t> 24.08.2013 </a:t>
            </a:r>
            <a:r>
              <a:rPr lang="ru-RU" sz="1400" dirty="0"/>
              <a:t>года в </a:t>
            </a:r>
            <a:r>
              <a:rPr lang="ru-RU" sz="1400" dirty="0" err="1" smtClean="0"/>
              <a:t>г.Новоси-бирске</a:t>
            </a:r>
            <a:r>
              <a:rPr lang="ru-RU" sz="1400" dirty="0" smtClean="0"/>
              <a:t> </a:t>
            </a:r>
            <a:r>
              <a:rPr lang="ru-RU" sz="1400" dirty="0"/>
              <a:t>Патриархом Московским и Всея Руси и </a:t>
            </a:r>
            <a:r>
              <a:rPr lang="ru-RU" sz="1400" dirty="0" err="1" smtClean="0"/>
              <a:t>полномоч-ным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представи-телем</a:t>
            </a:r>
            <a:r>
              <a:rPr lang="ru-RU" sz="1400" dirty="0" smtClean="0"/>
              <a:t> </a:t>
            </a:r>
            <a:r>
              <a:rPr lang="ru-RU" sz="1400" dirty="0"/>
              <a:t>Президента Российской Федерации в Сибирском </a:t>
            </a:r>
            <a:r>
              <a:rPr lang="ru-RU" sz="1400" dirty="0" err="1" smtClean="0"/>
              <a:t>федераль</a:t>
            </a:r>
            <a:r>
              <a:rPr lang="ru-RU" sz="1400" dirty="0" smtClean="0"/>
              <a:t>-ном </a:t>
            </a:r>
            <a:r>
              <a:rPr lang="ru-RU" sz="1400" dirty="0"/>
              <a:t>округе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123728" y="476672"/>
            <a:ext cx="6624736" cy="5976664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6. Укрепление морального духа и авторитета воина </a:t>
            </a:r>
            <a:r>
              <a:rPr lang="ru-RU" sz="1800" dirty="0"/>
              <a:t>- </a:t>
            </a:r>
            <a:r>
              <a:rPr lang="ru-RU" sz="1800" b="1" dirty="0"/>
              <a:t>защитника Отечества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6.1.	</a:t>
            </a:r>
            <a:r>
              <a:rPr lang="ru-RU" sz="1800" dirty="0">
                <a:solidFill>
                  <a:srgbClr val="FF0000"/>
                </a:solidFill>
              </a:rPr>
              <a:t>Содействовать разработке и реализации программ и проектов, направленных на военно-патриотическое и гражданское воспитание подрастающего поколения, подготовку молодежи к армейской службе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/>
              <a:t>6.2.	Содействовать духовно-просветительской и воспитательной работе в Вооруженных Силах Российской Федерации, правоохранительных и военизированных организациях, возрождению традиций верного служения Отечеству.</a:t>
            </a:r>
          </a:p>
          <a:p>
            <a:pPr marL="0" indent="0">
              <a:buNone/>
            </a:pPr>
            <a:r>
              <a:rPr lang="ru-RU" sz="1800" dirty="0"/>
              <a:t>6.3.	</a:t>
            </a:r>
            <a:r>
              <a:rPr lang="ru-RU" sz="1800" dirty="0">
                <a:solidFill>
                  <a:srgbClr val="FF0000"/>
                </a:solidFill>
              </a:rPr>
              <a:t>Содействовать деятельности молодежных военно-патриотических летних лагерей, клубов и объединений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dirty="0" smtClean="0"/>
              <a:t>…………………………………………….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97152"/>
            <a:ext cx="5565775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2248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>
                <a:solidFill>
                  <a:srgbClr val="0070C0"/>
                </a:solidFill>
              </a:rPr>
              <a:t>ДОГОВОР</a:t>
            </a:r>
            <a:r>
              <a:rPr lang="ru-RU" sz="1400" dirty="0">
                <a:solidFill>
                  <a:srgbClr val="0070C0"/>
                </a:solidFill>
              </a:rPr>
              <a:t/>
            </a:r>
            <a:br>
              <a:rPr lang="ru-RU" sz="1400" dirty="0">
                <a:solidFill>
                  <a:srgbClr val="0070C0"/>
                </a:solidFill>
              </a:rPr>
            </a:br>
            <a:r>
              <a:rPr lang="ru-RU" sz="1400" b="1" dirty="0">
                <a:solidFill>
                  <a:srgbClr val="0070C0"/>
                </a:solidFill>
              </a:rPr>
              <a:t>о сотрудничестве в сфере общего образования между Департаментом общего образования Томской области, Томской и </a:t>
            </a:r>
            <a:r>
              <a:rPr lang="ru-RU" sz="1400" b="1" dirty="0" err="1">
                <a:solidFill>
                  <a:srgbClr val="0070C0"/>
                </a:solidFill>
              </a:rPr>
              <a:t>Колпашевской</a:t>
            </a:r>
            <a:r>
              <a:rPr lang="ru-RU" sz="1400" b="1" dirty="0">
                <a:solidFill>
                  <a:srgbClr val="0070C0"/>
                </a:solidFill>
              </a:rPr>
              <a:t> епархиями Русской Православной Церкви (Московский Патриархат)</a:t>
            </a:r>
            <a:r>
              <a:rPr lang="ru-RU" sz="1400" dirty="0">
                <a:solidFill>
                  <a:srgbClr val="0070C0"/>
                </a:solidFill>
              </a:rPr>
              <a:t/>
            </a:r>
            <a:br>
              <a:rPr lang="ru-RU" sz="1400" dirty="0">
                <a:solidFill>
                  <a:srgbClr val="0070C0"/>
                </a:solidFill>
              </a:rPr>
            </a:br>
            <a:r>
              <a:rPr lang="ru-RU" sz="1400" dirty="0">
                <a:solidFill>
                  <a:srgbClr val="0070C0"/>
                </a:solidFill>
              </a:rPr>
              <a:t> </a:t>
            </a:r>
            <a:r>
              <a:rPr lang="ru-RU" sz="1400" dirty="0" smtClean="0">
                <a:solidFill>
                  <a:srgbClr val="0070C0"/>
                </a:solidFill>
              </a:rPr>
              <a:t>г</a:t>
            </a:r>
            <a:r>
              <a:rPr lang="ru-RU" sz="1400" dirty="0">
                <a:solidFill>
                  <a:srgbClr val="0070C0"/>
                </a:solidFill>
              </a:rPr>
              <a:t>. Томск						«28» сентября 2015г.</a:t>
            </a:r>
            <a:br>
              <a:rPr lang="ru-RU" sz="1400" dirty="0">
                <a:solidFill>
                  <a:srgbClr val="0070C0"/>
                </a:solidFill>
              </a:rPr>
            </a:b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2.1. Предметом настоящего Договора является сотрудничество Сторон в области духовно-нравственного воспитания обучающихся.</a:t>
            </a:r>
          </a:p>
          <a:p>
            <a:pPr marL="0" indent="0">
              <a:buNone/>
            </a:pPr>
            <a:r>
              <a:rPr lang="ru-RU" sz="1800" dirty="0"/>
              <a:t>2.2. Указанное в п. 2.1. настоящего договора сотрудничество включает:</a:t>
            </a:r>
          </a:p>
          <a:p>
            <a:pPr marL="0" indent="0">
              <a:buNone/>
            </a:pPr>
            <a:r>
              <a:rPr lang="ru-RU" sz="1800" dirty="0" smtClean="0"/>
              <a:t>- </a:t>
            </a:r>
            <a:r>
              <a:rPr lang="ru-RU" sz="1800" dirty="0">
                <a:solidFill>
                  <a:srgbClr val="FF0000"/>
                </a:solidFill>
              </a:rPr>
              <a:t>проведение научно-практических и просветительских конкурсов, конференций и других мероприятий</a:t>
            </a:r>
            <a:r>
              <a:rPr lang="ru-RU" sz="1800" dirty="0"/>
              <a:t> по вопросам духовно-нравственного воспитания и просвещения обучающихся</a:t>
            </a:r>
            <a:r>
              <a:rPr lang="ru-RU" sz="1800" b="1" dirty="0"/>
              <a:t>;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- </a:t>
            </a:r>
            <a:r>
              <a:rPr lang="ru-RU" sz="1800" dirty="0">
                <a:solidFill>
                  <a:srgbClr val="FF0000"/>
                </a:solidFill>
              </a:rPr>
              <a:t>организация и деятельность рабочих групп </a:t>
            </a:r>
            <a:r>
              <a:rPr lang="ru-RU" sz="1800" dirty="0"/>
              <a:t>по вопросам преподавания дисциплин духовно-нравственной направленности, воспитания и просвещения обучающихся;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>
                <a:solidFill>
                  <a:srgbClr val="FF0000"/>
                </a:solidFill>
              </a:rPr>
              <a:t>проведение мероприятий в соответствии с планом совместных мероприятий </a:t>
            </a:r>
            <a:r>
              <a:rPr lang="ru-RU" sz="1800" dirty="0"/>
              <a:t>Департамента и Епархий с участием представителей органов государственной власти Томской области, общественности по вопросам духовно-нравственного воспитания, защиты традиционных семейных ценностей, профилактики среди детей и молодежи социальных отклонений (наркомании, алкоголизма, половой распущенности, преступности, экстремистских проявлений, бродяжничества и т.п.).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72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eaLnBrk="1" hangingPunct="1"/>
            <a:r>
              <a:rPr lang="ru-RU" sz="2000" b="1" dirty="0"/>
              <a:t>Статья 2. Основные понятия, используемые в настоящем ФЗ</a:t>
            </a:r>
            <a:r>
              <a:rPr lang="ru-RU" sz="2000" dirty="0"/>
              <a:t/>
            </a:r>
            <a:br>
              <a:rPr lang="ru-RU" sz="2000" dirty="0"/>
            </a:br>
            <a:endParaRPr lang="ru-RU" sz="14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96975"/>
            <a:ext cx="8642350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1) </a:t>
            </a:r>
            <a:r>
              <a:rPr lang="ru-RU" sz="2400" b="1" dirty="0" smtClean="0">
                <a:solidFill>
                  <a:schemeClr val="accent2"/>
                </a:solidFill>
              </a:rPr>
              <a:t>образование</a:t>
            </a:r>
            <a:r>
              <a:rPr lang="ru-RU" sz="1800" dirty="0" smtClean="0"/>
              <a:t> - единый целенаправленный процесс воспитания и обучения, </a:t>
            </a:r>
            <a:r>
              <a:rPr lang="ru-RU" sz="1800" b="1" dirty="0" smtClean="0">
                <a:solidFill>
                  <a:srgbClr val="008000"/>
                </a:solidFill>
              </a:rPr>
              <a:t>являющийся </a:t>
            </a:r>
            <a:r>
              <a:rPr lang="ru-RU" sz="2400" b="1" dirty="0" smtClean="0">
                <a:solidFill>
                  <a:srgbClr val="008000"/>
                </a:solidFill>
              </a:rPr>
              <a:t>общественно значимым</a:t>
            </a:r>
            <a:r>
              <a:rPr lang="ru-RU" sz="1800" b="1" dirty="0" smtClean="0">
                <a:solidFill>
                  <a:srgbClr val="008000"/>
                </a:solidFill>
              </a:rPr>
              <a:t> </a:t>
            </a:r>
            <a:r>
              <a:rPr lang="ru-RU" sz="2800" b="1" dirty="0" smtClean="0">
                <a:solidFill>
                  <a:srgbClr val="008000"/>
                </a:solidFill>
              </a:rPr>
              <a:t>благом</a:t>
            </a:r>
            <a:r>
              <a:rPr lang="ru-RU" sz="1800" b="1" dirty="0" smtClean="0">
                <a:solidFill>
                  <a:srgbClr val="008000"/>
                </a:solidFill>
              </a:rPr>
              <a:t> и осуществляемый в интересах </a:t>
            </a:r>
            <a:r>
              <a:rPr lang="ru-RU" sz="2400" b="1" dirty="0" smtClean="0">
                <a:solidFill>
                  <a:srgbClr val="008000"/>
                </a:solidFill>
              </a:rPr>
              <a:t>человека, семьи, общества и государства</a:t>
            </a:r>
            <a:r>
              <a:rPr lang="ru-RU" sz="2400" dirty="0" smtClean="0"/>
              <a:t>,</a:t>
            </a:r>
            <a:r>
              <a:rPr lang="ru-RU" sz="1800" dirty="0" smtClean="0"/>
              <a:t> а также совокупность приобретаемых знаний, умений, навыков, ценностных установок, опыта деятельности и компетенции определенных объема и сложности </a:t>
            </a:r>
            <a:r>
              <a:rPr lang="ru-RU" sz="1800" b="1" u="sng" dirty="0" smtClean="0">
                <a:solidFill>
                  <a:srgbClr val="008000"/>
                </a:solidFill>
              </a:rPr>
              <a:t>в целях интеллектуального, духовно-нравственного, творческого, физического и (или) профессионального развития человека</a:t>
            </a:r>
            <a:r>
              <a:rPr lang="ru-RU" sz="1800" u="sng" dirty="0" smtClean="0">
                <a:solidFill>
                  <a:srgbClr val="008000"/>
                </a:solidFill>
              </a:rPr>
              <a:t>,</a:t>
            </a:r>
            <a:r>
              <a:rPr lang="ru-RU" sz="1800" dirty="0" smtClean="0"/>
              <a:t> удовлетворения его образовательных потребностей и интересов;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2) </a:t>
            </a:r>
            <a:r>
              <a:rPr lang="ru-RU" sz="2400" b="1" dirty="0" smtClean="0">
                <a:solidFill>
                  <a:schemeClr val="accent2"/>
                </a:solidFill>
              </a:rPr>
              <a:t>воспитание</a:t>
            </a:r>
            <a:r>
              <a:rPr lang="ru-RU" sz="1800" dirty="0" smtClean="0"/>
              <a:t> - деятельность, направленная на развитие личности, создание условий для самоопределения и социализации обучающегося </a:t>
            </a:r>
            <a:r>
              <a:rPr lang="ru-RU" sz="1800" b="1" u="sng" dirty="0" smtClean="0">
                <a:solidFill>
                  <a:srgbClr val="008000"/>
                </a:solidFill>
              </a:rPr>
              <a:t>на основе социокультурных, духовно-нравственных ценностей</a:t>
            </a:r>
            <a:r>
              <a:rPr lang="ru-RU" sz="1800" dirty="0" smtClean="0"/>
              <a:t> и принятых в обществе правил и норм поведения в интересах человека, семьи, общества и государства;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3) </a:t>
            </a:r>
            <a:r>
              <a:rPr lang="ru-RU" sz="2400" b="1" dirty="0" smtClean="0">
                <a:solidFill>
                  <a:schemeClr val="accent2"/>
                </a:solidFill>
              </a:rPr>
              <a:t>обучение</a:t>
            </a:r>
            <a:r>
              <a:rPr lang="ru-RU" sz="1800" dirty="0" smtClean="0"/>
              <a:t> - целенаправленный процесс организации деятельности обучающихся по овладению </a:t>
            </a:r>
            <a:r>
              <a:rPr lang="ru-RU" sz="1800" b="1" dirty="0" smtClean="0">
                <a:solidFill>
                  <a:srgbClr val="008000"/>
                </a:solidFill>
              </a:rPr>
              <a:t>знаниями, умениями, навыками и компетенцией</a:t>
            </a:r>
            <a:r>
              <a:rPr lang="ru-RU" sz="1800" dirty="0" smtClean="0">
                <a:solidFill>
                  <a:srgbClr val="008000"/>
                </a:solidFill>
              </a:rPr>
              <a:t>,</a:t>
            </a:r>
            <a:r>
              <a:rPr lang="ru-RU" sz="1800" dirty="0" smtClean="0"/>
              <a:t> приобретению опыта деятельности, развитию способностей, приобретению опыта применения знаний в повседневной жизни и формированию у обучающихся мотивации получения образования в течение всей жизни;</a:t>
            </a:r>
          </a:p>
        </p:txBody>
      </p:sp>
    </p:spTree>
    <p:extLst>
      <p:ext uri="{BB962C8B-B14F-4D97-AF65-F5344CB8AC3E}">
        <p14:creationId xmlns:p14="http://schemas.microsoft.com/office/powerpoint/2010/main" val="23043334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850106"/>
          </a:xfrm>
        </p:spPr>
        <p:txBody>
          <a:bodyPr/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СОГЛАШЕНИЕ О СОТРУДНИЧЕСТВЕ </a:t>
            </a:r>
            <a:r>
              <a:rPr lang="ru-RU" sz="1400" dirty="0" smtClean="0">
                <a:solidFill>
                  <a:srgbClr val="0070C0"/>
                </a:solidFill>
              </a:rPr>
              <a:t/>
            </a:r>
            <a:br>
              <a:rPr lang="ru-RU" sz="1400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департамента </a:t>
            </a:r>
            <a:r>
              <a:rPr lang="ru-RU" sz="1400" b="1" dirty="0">
                <a:solidFill>
                  <a:srgbClr val="0070C0"/>
                </a:solidFill>
              </a:rPr>
              <a:t>образования администрации Города Томска и Томской епархии Русской Православной Церкви</a:t>
            </a:r>
            <a:r>
              <a:rPr lang="ru-RU" sz="1400" dirty="0">
                <a:solidFill>
                  <a:srgbClr val="0070C0"/>
                </a:solidFill>
              </a:rPr>
              <a:t/>
            </a:r>
            <a:br>
              <a:rPr lang="ru-RU" sz="1400" dirty="0">
                <a:solidFill>
                  <a:srgbClr val="0070C0"/>
                </a:solidFill>
              </a:rPr>
            </a:br>
            <a:r>
              <a:rPr lang="ru-RU" sz="1400" dirty="0">
                <a:solidFill>
                  <a:srgbClr val="0070C0"/>
                </a:solidFill>
              </a:rPr>
              <a:t>Город </a:t>
            </a:r>
            <a:r>
              <a:rPr lang="ru-RU" sz="1400" dirty="0" smtClean="0">
                <a:solidFill>
                  <a:srgbClr val="0070C0"/>
                </a:solidFill>
              </a:rPr>
              <a:t>Томск                                                                        </a:t>
            </a:r>
            <a:r>
              <a:rPr lang="ru-RU" sz="1400" dirty="0">
                <a:solidFill>
                  <a:srgbClr val="0070C0"/>
                </a:solidFill>
              </a:rPr>
              <a:t>	</a:t>
            </a:r>
            <a:r>
              <a:rPr lang="ru-RU" sz="1400" dirty="0" smtClean="0">
                <a:solidFill>
                  <a:srgbClr val="0070C0"/>
                </a:solidFill>
              </a:rPr>
              <a:t>   4 марта 2011 </a:t>
            </a:r>
            <a:r>
              <a:rPr lang="ru-RU" sz="1400" dirty="0">
                <a:solidFill>
                  <a:srgbClr val="0070C0"/>
                </a:solidFill>
              </a:rPr>
              <a:t>года</a:t>
            </a:r>
            <a:br>
              <a:rPr lang="ru-RU" sz="1400" dirty="0">
                <a:solidFill>
                  <a:srgbClr val="0070C0"/>
                </a:solidFill>
              </a:rPr>
            </a:br>
            <a:r>
              <a:rPr lang="ru-RU" sz="1400" dirty="0">
                <a:solidFill>
                  <a:srgbClr val="0070C0"/>
                </a:solidFill>
              </a:rPr>
              <a:t/>
            </a:r>
            <a:br>
              <a:rPr lang="ru-RU" sz="1400" dirty="0">
                <a:solidFill>
                  <a:srgbClr val="0070C0"/>
                </a:solidFill>
              </a:rPr>
            </a:b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/>
              <a:t>1.	Предмет договора</a:t>
            </a:r>
          </a:p>
          <a:p>
            <a:pPr marL="0" indent="0">
              <a:buNone/>
            </a:pPr>
            <a:r>
              <a:rPr lang="ru-RU" sz="1400" dirty="0"/>
              <a:t>Предметом настоящего соглашения является </a:t>
            </a:r>
            <a:r>
              <a:rPr lang="ru-RU" sz="1400" dirty="0">
                <a:solidFill>
                  <a:srgbClr val="FF0000"/>
                </a:solidFill>
              </a:rPr>
              <a:t>сотрудничество Сторон в области </a:t>
            </a:r>
            <a:r>
              <a:rPr lang="ru-RU" sz="1400" dirty="0" smtClean="0">
                <a:solidFill>
                  <a:srgbClr val="FF0000"/>
                </a:solidFill>
              </a:rPr>
              <a:t>образования</a:t>
            </a:r>
            <a:r>
              <a:rPr lang="ru-RU" sz="1400" dirty="0">
                <a:solidFill>
                  <a:srgbClr val="FF0000"/>
                </a:solidFill>
              </a:rPr>
              <a:t>, духовно-нравственного просвещения обучающихся</a:t>
            </a:r>
            <a:r>
              <a:rPr lang="ru-RU" sz="1400" dirty="0"/>
              <a:t>, развития системы </a:t>
            </a:r>
            <a:r>
              <a:rPr lang="ru-RU" sz="1400" dirty="0" smtClean="0"/>
              <a:t>образования </a:t>
            </a:r>
            <a:r>
              <a:rPr lang="ru-RU" sz="1400" dirty="0"/>
              <a:t>в г. Томске, </a:t>
            </a:r>
            <a:r>
              <a:rPr lang="ru-RU" sz="1400" dirty="0" smtClean="0"/>
              <a:t>….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Указанное сотрудничество включает:</a:t>
            </a:r>
          </a:p>
          <a:p>
            <a:pPr marL="0" indent="0">
              <a:buNone/>
            </a:pPr>
            <a:r>
              <a:rPr lang="ru-RU" sz="1400" dirty="0"/>
              <a:t>1.1.	сотрудничество в решении вопросов обеспечения прав граждан на свободное и добровольное приобщение их детей к ценностям и традициям православной культуры в муниципальных общеобразовательных учреждениях с учетом законных интересов и прав представителей других религиозных организаций и нерелигиозной части общества;</a:t>
            </a:r>
          </a:p>
          <a:p>
            <a:pPr marL="0" indent="0">
              <a:buNone/>
            </a:pPr>
            <a:r>
              <a:rPr lang="ru-RU" sz="1400" dirty="0"/>
              <a:t>1.2.	сотрудничество в проведении научно-практических и просветительских конкурсов, конференций и других мероприятий для обучающихся и педагогических работников, в том числе на базе религиозных организаций Русской православной церкви в </a:t>
            </a:r>
            <a:r>
              <a:rPr lang="ru-RU" sz="1400" dirty="0" err="1"/>
              <a:t>г.Томске</a:t>
            </a:r>
            <a:r>
              <a:rPr lang="ru-RU" sz="1400" dirty="0"/>
              <a:t> (монастырей, духовных образовательных учреждений и др.);</a:t>
            </a:r>
          </a:p>
          <a:p>
            <a:pPr marL="0" indent="0">
              <a:buNone/>
            </a:pPr>
            <a:r>
              <a:rPr lang="ru-RU" sz="1400" dirty="0"/>
              <a:t>1.3.	</a:t>
            </a:r>
            <a:r>
              <a:rPr lang="ru-RU" sz="1400" dirty="0">
                <a:solidFill>
                  <a:srgbClr val="FF0000"/>
                </a:solidFill>
              </a:rPr>
              <a:t>содействие сотрудничеству образовательных учреждений профессионального религиозного образования</a:t>
            </a:r>
            <a:r>
              <a:rPr lang="ru-RU" sz="1400" dirty="0"/>
              <a:t>, расположенных на территории города Томска, </a:t>
            </a:r>
            <a:r>
              <a:rPr lang="ru-RU" sz="1400" dirty="0">
                <a:solidFill>
                  <a:srgbClr val="FF0000"/>
                </a:solidFill>
              </a:rPr>
              <a:t>с муниципальными образовательными учреждениями </a:t>
            </a:r>
            <a:r>
              <a:rPr lang="ru-RU" sz="1400" dirty="0"/>
              <a:t>по вопросам возрождения отечественных традиций духовно-нравственного воспитания;</a:t>
            </a:r>
          </a:p>
          <a:p>
            <a:pPr marL="0" indent="0">
              <a:buNone/>
            </a:pPr>
            <a:r>
              <a:rPr lang="ru-RU" sz="1400" dirty="0" smtClean="0"/>
              <a:t>1.5</a:t>
            </a:r>
            <a:r>
              <a:rPr lang="ru-RU" sz="1400" dirty="0"/>
              <a:t>.	</a:t>
            </a:r>
            <a:r>
              <a:rPr lang="ru-RU" sz="1400" dirty="0">
                <a:solidFill>
                  <a:srgbClr val="FF0000"/>
                </a:solidFill>
              </a:rPr>
              <a:t>сотрудничество в проведении мероприятий по согласованным планам </a:t>
            </a:r>
            <a:r>
              <a:rPr lang="ru-RU" sz="1400" dirty="0"/>
              <a:t>с</a:t>
            </a:r>
          </a:p>
          <a:p>
            <a:pPr marL="0" indent="0">
              <a:buNone/>
            </a:pPr>
            <a:r>
              <a:rPr lang="ru-RU" sz="1400" dirty="0"/>
              <a:t>участием представителей органов местного самоуправления, </a:t>
            </a:r>
            <a:r>
              <a:rPr lang="ru-RU" sz="1400" dirty="0" smtClean="0"/>
              <a:t>научной, педагогической </a:t>
            </a:r>
            <a:r>
              <a:rPr lang="ru-RU" sz="1400" dirty="0"/>
              <a:t>общественности и родителей (законных </a:t>
            </a:r>
            <a:r>
              <a:rPr lang="ru-RU" sz="1400" dirty="0" smtClean="0"/>
              <a:t>представителей) обучающихся </a:t>
            </a:r>
            <a:r>
              <a:rPr lang="ru-RU" sz="1400" dirty="0"/>
              <a:t>по вопросам воспитания</a:t>
            </a:r>
            <a:r>
              <a:rPr lang="ru-RU" sz="1400" dirty="0" smtClean="0"/>
              <a:t>, духовно-нравственного просвещения, защиты </a:t>
            </a:r>
            <a:r>
              <a:rPr lang="ru-RU" sz="1400" dirty="0"/>
              <a:t>традиционных </a:t>
            </a:r>
            <a:r>
              <a:rPr lang="ru-RU" sz="1400" dirty="0" smtClean="0"/>
              <a:t>семейных ценностей.</a:t>
            </a:r>
            <a:endParaRPr lang="ru-RU" sz="1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1333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Из </a:t>
            </a:r>
            <a:r>
              <a:rPr lang="ru-RU" sz="1400" b="1" dirty="0">
                <a:solidFill>
                  <a:srgbClr val="0070C0"/>
                </a:solidFill>
              </a:rPr>
              <a:t>письма </a:t>
            </a:r>
            <a:r>
              <a:rPr lang="ru-RU" sz="1400" b="1" dirty="0" smtClean="0">
                <a:solidFill>
                  <a:srgbClr val="0070C0"/>
                </a:solidFill>
              </a:rPr>
              <a:t>Департамента </a:t>
            </a:r>
            <a:r>
              <a:rPr lang="ru-RU" sz="1400" b="1" dirty="0">
                <a:solidFill>
                  <a:srgbClr val="0070C0"/>
                </a:solidFill>
              </a:rPr>
              <a:t>государственной политики в </a:t>
            </a:r>
            <a:r>
              <a:rPr lang="ru-RU" sz="1400" b="1" dirty="0" smtClean="0">
                <a:solidFill>
                  <a:srgbClr val="0070C0"/>
                </a:solidFill>
              </a:rPr>
              <a:t>образовании </a:t>
            </a:r>
            <a:r>
              <a:rPr lang="ru-RU" sz="1400" b="1" dirty="0" err="1" smtClean="0">
                <a:solidFill>
                  <a:srgbClr val="0070C0"/>
                </a:solidFill>
              </a:rPr>
              <a:t>Минобрнауки</a:t>
            </a:r>
            <a:r>
              <a:rPr lang="ru-RU" sz="1400" b="1" dirty="0">
                <a:solidFill>
                  <a:srgbClr val="0070C0"/>
                </a:solidFill>
              </a:rPr>
              <a:t> РФ </a:t>
            </a:r>
            <a:r>
              <a:rPr lang="ru-RU" sz="1400" b="1" dirty="0" smtClean="0">
                <a:solidFill>
                  <a:srgbClr val="0070C0"/>
                </a:solidFill>
              </a:rPr>
              <a:t/>
            </a:r>
            <a:br>
              <a:rPr lang="ru-RU" sz="1400" b="1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от 21 </a:t>
            </a:r>
            <a:r>
              <a:rPr lang="ru-RU" sz="1400" b="1" dirty="0">
                <a:solidFill>
                  <a:srgbClr val="0070C0"/>
                </a:solidFill>
              </a:rPr>
              <a:t>мая 2010 № 03-1032 </a:t>
            </a:r>
            <a:r>
              <a:rPr lang="ru-RU" sz="1400" b="1" dirty="0" smtClean="0">
                <a:solidFill>
                  <a:srgbClr val="0070C0"/>
                </a:solidFill>
              </a:rPr>
              <a:t/>
            </a:r>
            <a:br>
              <a:rPr lang="ru-RU" sz="1400" b="1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«</a:t>
            </a:r>
            <a:r>
              <a:rPr lang="ru-RU" sz="1400" b="1" dirty="0">
                <a:solidFill>
                  <a:srgbClr val="0070C0"/>
                </a:solidFill>
              </a:rPr>
              <a:t>В дополнение к методическим материалам по преподаванию курса </a:t>
            </a:r>
            <a:r>
              <a:rPr lang="ru-RU" sz="1400" b="1" dirty="0" smtClean="0">
                <a:solidFill>
                  <a:srgbClr val="0070C0"/>
                </a:solidFill>
              </a:rPr>
              <a:t>ОРКСЭ»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dirty="0"/>
              <a:t>В связи с необходимостью дополнительного разъяснения вопроса об организации взаимодействия с религиозными организациями в подготовке и    проведении    апробации    комплексного    учебного    курса    «</a:t>
            </a:r>
            <a:r>
              <a:rPr lang="ru-RU" sz="1800" dirty="0" smtClean="0"/>
              <a:t>Основы религиозных </a:t>
            </a:r>
            <a:r>
              <a:rPr lang="ru-RU" sz="1800" dirty="0"/>
              <a:t>культур и  светской этики» … важно     </a:t>
            </a:r>
            <a:r>
              <a:rPr lang="ru-RU" sz="1800" dirty="0">
                <a:solidFill>
                  <a:srgbClr val="FF0000"/>
                </a:solidFill>
              </a:rPr>
              <a:t>организовать     привлечение     </a:t>
            </a:r>
            <a:r>
              <a:rPr lang="ru-RU" sz="1800" dirty="0" smtClean="0">
                <a:solidFill>
                  <a:srgbClr val="FF0000"/>
                </a:solidFill>
              </a:rPr>
              <a:t>представителей  религиозных      </a:t>
            </a:r>
            <a:r>
              <a:rPr lang="ru-RU" sz="1800" dirty="0">
                <a:solidFill>
                  <a:srgbClr val="FF0000"/>
                </a:solidFill>
              </a:rPr>
              <a:t>организаций </a:t>
            </a:r>
            <a:r>
              <a:rPr lang="ru-RU" sz="1800" dirty="0"/>
              <a:t>     или      уполномоченных      </a:t>
            </a:r>
            <a:r>
              <a:rPr lang="ru-RU" sz="1800" dirty="0" smtClean="0"/>
              <a:t>религиозными организациями </a:t>
            </a:r>
            <a:r>
              <a:rPr lang="ru-RU" sz="1800" dirty="0"/>
              <a:t>специалистов для участия в решении следующих задач: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solidFill>
                  <a:srgbClr val="FF0000"/>
                </a:solidFill>
              </a:rPr>
              <a:t>обеспечения свободного выбора родителями </a:t>
            </a:r>
            <a:r>
              <a:rPr lang="ru-RU" sz="1800" dirty="0"/>
              <a:t>школьников </a:t>
            </a:r>
            <a:r>
              <a:rPr lang="ru-RU" sz="1800" dirty="0" smtClean="0"/>
              <a:t>изучения их </a:t>
            </a:r>
            <a:r>
              <a:rPr lang="ru-RU" sz="1800" dirty="0"/>
              <a:t>детьми модулей но основам религиозных культур в рамках </a:t>
            </a:r>
            <a:r>
              <a:rPr lang="ru-RU" sz="1800" dirty="0" smtClean="0"/>
              <a:t>апробации курса</a:t>
            </a:r>
            <a:r>
              <a:rPr lang="ru-RU" sz="1800" dirty="0"/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800" dirty="0"/>
              <a:t>организации </a:t>
            </a:r>
            <a:r>
              <a:rPr lang="ru-RU" sz="1800" dirty="0" smtClean="0"/>
              <a:t>курсов </a:t>
            </a:r>
            <a:r>
              <a:rPr lang="ru-RU" sz="1800" dirty="0"/>
              <a:t>повышения </a:t>
            </a:r>
            <a:r>
              <a:rPr lang="ru-RU" sz="1800" dirty="0" smtClean="0"/>
              <a:t>квалификации и (</a:t>
            </a:r>
            <a:r>
              <a:rPr lang="ru-RU" sz="1800" dirty="0"/>
              <a:t>или</a:t>
            </a:r>
            <a:r>
              <a:rPr lang="ru-RU" sz="1800" dirty="0" smtClean="0"/>
              <a:t>) переподготовки педагогических     работников общеобразовательных учреждений</a:t>
            </a:r>
            <a:r>
              <a:rPr lang="ru-RU" sz="1800" dirty="0"/>
              <a:t>, включая </a:t>
            </a:r>
            <a:r>
              <a:rPr lang="ru-RU" sz="1800" dirty="0">
                <a:solidFill>
                  <a:srgbClr val="FF0000"/>
                </a:solidFill>
              </a:rPr>
              <a:t>участие в реализации </a:t>
            </a:r>
            <a:r>
              <a:rPr lang="ru-RU" sz="1800" dirty="0" smtClean="0">
                <a:solidFill>
                  <a:srgbClr val="FF0000"/>
                </a:solidFill>
              </a:rPr>
              <a:t>образовательных </a:t>
            </a:r>
            <a:r>
              <a:rPr lang="ru-RU" sz="1800" dirty="0">
                <a:solidFill>
                  <a:srgbClr val="FF0000"/>
                </a:solidFill>
              </a:rPr>
              <a:t>программ </a:t>
            </a:r>
            <a:r>
              <a:rPr lang="ru-RU" sz="1800" dirty="0" smtClean="0"/>
              <a:t>по соответствующим </a:t>
            </a:r>
            <a:r>
              <a:rPr lang="ru-RU" sz="1800" dirty="0"/>
              <a:t>модулям комплексного курса;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solidFill>
                  <a:srgbClr val="FF0000"/>
                </a:solidFill>
              </a:rPr>
              <a:t>аккумуляции </a:t>
            </a:r>
            <a:r>
              <a:rPr lang="ru-RU" sz="1800" dirty="0" smtClean="0">
                <a:solidFill>
                  <a:srgbClr val="FF0000"/>
                </a:solidFill>
              </a:rPr>
              <a:t>и развития полученного  в регионах опыта </a:t>
            </a:r>
            <a:r>
              <a:rPr lang="ru-RU" sz="1800" dirty="0" smtClean="0"/>
              <a:t>по разработке </a:t>
            </a:r>
            <a:r>
              <a:rPr lang="ru-RU" sz="1800" dirty="0"/>
              <a:t>методических  материалов в дополнение к </a:t>
            </a:r>
            <a:r>
              <a:rPr lang="ru-RU" sz="1800" dirty="0" smtClean="0"/>
              <a:t>существующему учебно-методическому </a:t>
            </a:r>
            <a:r>
              <a:rPr lang="ru-RU" sz="1800" dirty="0"/>
              <a:t>обеспечению курса.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87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eaLnBrk="1" hangingPunct="1"/>
            <a:r>
              <a:rPr lang="ru-RU" sz="2000" b="1" dirty="0"/>
              <a:t>Статья 12. Образовательные программы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736"/>
            <a:ext cx="8642350" cy="5805264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1. Образовательные программы определяют содержание образования. Содержание образования должно содействовать </a:t>
            </a:r>
            <a:r>
              <a:rPr lang="ru-RU" sz="2400" dirty="0" smtClean="0">
                <a:solidFill>
                  <a:schemeClr val="accent2"/>
                </a:solidFill>
              </a:rPr>
              <a:t>взаимопониманию и сотрудничеству</a:t>
            </a:r>
            <a:r>
              <a:rPr lang="ru-RU" sz="2400" dirty="0" smtClean="0"/>
              <a:t> между людьми, народами </a:t>
            </a:r>
            <a:r>
              <a:rPr lang="ru-RU" sz="2400" dirty="0" smtClean="0">
                <a:solidFill>
                  <a:schemeClr val="accent2"/>
                </a:solidFill>
              </a:rPr>
              <a:t>независимо от расовой, национальной, этнической, религиозной и социальной принадлежности</a:t>
            </a:r>
            <a:r>
              <a:rPr lang="ru-RU" sz="2400" dirty="0" smtClean="0"/>
              <a:t>, учитывать </a:t>
            </a:r>
            <a:r>
              <a:rPr lang="ru-RU" sz="2400" dirty="0" smtClean="0">
                <a:solidFill>
                  <a:schemeClr val="accent2"/>
                </a:solidFill>
              </a:rPr>
              <a:t>разнообразие мировоззренческих подходов,</a:t>
            </a:r>
            <a:r>
              <a:rPr lang="ru-RU" sz="2400" dirty="0" smtClean="0"/>
              <a:t> способствовать реализации </a:t>
            </a:r>
            <a:r>
              <a:rPr lang="ru-RU" sz="2400" dirty="0" smtClean="0">
                <a:solidFill>
                  <a:schemeClr val="accent2"/>
                </a:solidFill>
              </a:rPr>
              <a:t>права обучающихся на свободный выбор</a:t>
            </a:r>
            <a:r>
              <a:rPr lang="ru-RU" sz="2400" dirty="0" smtClean="0"/>
              <a:t> мнений и убеждений, обеспечивать развитие способностей каждого человека, </a:t>
            </a:r>
            <a:r>
              <a:rPr lang="ru-RU" sz="2400" b="1" dirty="0" smtClean="0">
                <a:solidFill>
                  <a:srgbClr val="008000"/>
                </a:solidFill>
              </a:rPr>
              <a:t>формирование и развитие его личности в соответствии с принятыми в семье и обществе духовно-нравственными и социокультурными ценностями</a:t>
            </a:r>
            <a:r>
              <a:rPr lang="ru-RU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4524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eaLnBrk="1" hangingPunct="1"/>
            <a:r>
              <a:rPr lang="ru-RU" sz="2000" b="1" dirty="0"/>
              <a:t>Статья 28. Компетенция, права, обязанности и ответственность образовательной организации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980728"/>
            <a:ext cx="8642350" cy="547211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2. Образовательные организации </a:t>
            </a:r>
            <a:r>
              <a:rPr lang="ru-RU" sz="2000" dirty="0" smtClean="0">
                <a:solidFill>
                  <a:schemeClr val="accent2"/>
                </a:solidFill>
              </a:rPr>
              <a:t>свободны в определении содержания образования</a:t>
            </a:r>
            <a:r>
              <a:rPr lang="ru-RU" sz="2000" dirty="0" smtClean="0"/>
              <a:t>, выборе учебно-методического обеспечения, образовательных технологий по реализуемым ими образовательным программам.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3. К компетенции образовательной организации в установленной сфере деятельности относятся: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   6) </a:t>
            </a:r>
            <a:r>
              <a:rPr lang="ru-RU" sz="2000" dirty="0" smtClean="0">
                <a:solidFill>
                  <a:schemeClr val="accent2"/>
                </a:solidFill>
              </a:rPr>
              <a:t>разработка и утверждение образовательных программ</a:t>
            </a:r>
            <a:r>
              <a:rPr lang="ru-RU" sz="2000" dirty="0" smtClean="0"/>
              <a:t> образовательной организации;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  12) использование и совершенствование </a:t>
            </a:r>
            <a:r>
              <a:rPr lang="ru-RU" sz="2000" dirty="0" smtClean="0">
                <a:solidFill>
                  <a:schemeClr val="accent2"/>
                </a:solidFill>
              </a:rPr>
              <a:t>методов обучения и воспитания</a:t>
            </a:r>
            <a:r>
              <a:rPr lang="ru-RU" sz="2000" dirty="0" smtClean="0"/>
              <a:t>, образовательных технологий, электронного обучения;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ru-RU" sz="2000" b="1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6. Образовательная организация </a:t>
            </a:r>
            <a:r>
              <a:rPr lang="ru-RU" sz="2000" dirty="0" smtClean="0">
                <a:solidFill>
                  <a:schemeClr val="accent2"/>
                </a:solidFill>
              </a:rPr>
              <a:t>обязана</a:t>
            </a:r>
            <a:r>
              <a:rPr lang="ru-RU" sz="2000" dirty="0" smtClean="0"/>
              <a:t> осуществлять свою деятельность в соответствии с законодательством об образовании, в том числе: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   3) </a:t>
            </a:r>
            <a:r>
              <a:rPr lang="ru-RU" sz="2000" dirty="0" smtClean="0">
                <a:solidFill>
                  <a:schemeClr val="accent2"/>
                </a:solidFill>
              </a:rPr>
              <a:t>соблюдать права и свободы обучающихся, родителей</a:t>
            </a:r>
            <a:r>
              <a:rPr lang="ru-RU" sz="2000" dirty="0" smtClean="0"/>
              <a:t> (законных представителей) несовершеннолетних обучающихся, работников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22534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chemeClr val="accent2"/>
                </a:solidFill>
              </a:rPr>
              <a:t>Статья 48. Обязанности и ответственность педагогических работников</a:t>
            </a:r>
            <a:br>
              <a:rPr lang="ru-RU" sz="2000" b="1" dirty="0">
                <a:solidFill>
                  <a:schemeClr val="accent2"/>
                </a:solidFill>
              </a:rPr>
            </a:br>
            <a:endParaRPr lang="ru-RU" sz="2000" b="1" dirty="0" smtClean="0">
              <a:solidFill>
                <a:schemeClr val="accent2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200" dirty="0" smtClean="0"/>
              <a:t>3.</a:t>
            </a:r>
            <a:r>
              <a:rPr lang="ru-RU" sz="1600" dirty="0" smtClean="0"/>
              <a:t> </a:t>
            </a:r>
            <a:r>
              <a:rPr lang="ru-RU" sz="2200" dirty="0" smtClean="0"/>
              <a:t>Педагогическим работникам </a:t>
            </a:r>
            <a:r>
              <a:rPr lang="ru-RU" sz="2200" b="1" dirty="0" smtClean="0">
                <a:solidFill>
                  <a:srgbClr val="008000"/>
                </a:solidFill>
              </a:rPr>
              <a:t>запрещается использовать образовательную деятельность для политической агитации, принуждения обучающихся к принятию политических, религиозных или иных убеждений либо отказу от них</a:t>
            </a:r>
            <a:r>
              <a:rPr lang="ru-RU" sz="2200" dirty="0" smtClean="0"/>
              <a:t>, для разжигания социальной, расовой, национальной или религиозной розни, для агитации, пропагандирующей исключительность, превосходство либо неполноценность граждан по признаку социальной, расовой, национальной, религиозной или языковой принадлежности, их отношения к религии, в том числе посредством сообщения обучающимся недостоверных сведений об исторических, о национальных, религиозных и культурных традициях народов, а также для побуждения обучающихся к действиям, противоречащим Конституции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4043257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chemeClr val="accent2"/>
                </a:solidFill>
              </a:rPr>
              <a:t/>
            </a:r>
            <a:br>
              <a:rPr lang="ru-RU" sz="1800" b="1" dirty="0" smtClean="0">
                <a:solidFill>
                  <a:schemeClr val="accent2"/>
                </a:solidFill>
              </a:rPr>
            </a:br>
            <a:r>
              <a:rPr lang="ru-RU" sz="1800" b="1" dirty="0" smtClean="0">
                <a:solidFill>
                  <a:schemeClr val="accent2"/>
                </a:solidFill>
              </a:rPr>
              <a:t>Статья 87. Особенности изучения основ духовно-нравственной культуры народов Российской Федерации. Особенности получения теологического и религиозного образования</a:t>
            </a:r>
            <a:r>
              <a:rPr lang="ru-RU" sz="1800" dirty="0" smtClean="0">
                <a:solidFill>
                  <a:schemeClr val="accent2"/>
                </a:solidFill>
              </a:rPr>
              <a:t/>
            </a:r>
            <a:br>
              <a:rPr lang="ru-RU" sz="1800" dirty="0" smtClean="0">
                <a:solidFill>
                  <a:schemeClr val="accent2"/>
                </a:solidFill>
              </a:rPr>
            </a:br>
            <a:endParaRPr lang="ru-RU" sz="1800" dirty="0" smtClean="0">
              <a:solidFill>
                <a:schemeClr val="accent2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12863"/>
            <a:ext cx="8964612" cy="5545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1. В целях формирования и развития личности в соответствии с семейными и общественными духовно-нравственными и социокультурными ценностями </a:t>
            </a:r>
            <a:r>
              <a:rPr lang="ru-RU" sz="1800" b="1" dirty="0" smtClean="0">
                <a:solidFill>
                  <a:srgbClr val="008000"/>
                </a:solidFill>
              </a:rPr>
              <a:t>в основные образовательные программы могут быть включены</a:t>
            </a:r>
            <a:r>
              <a:rPr lang="ru-RU" sz="1800" dirty="0" smtClean="0"/>
              <a:t>, в том числе на основании требований соответствующих федеральных государственных образовательных стандартов, </a:t>
            </a:r>
            <a:r>
              <a:rPr lang="ru-RU" sz="1800" dirty="0" smtClean="0">
                <a:solidFill>
                  <a:srgbClr val="008000"/>
                </a:solidFill>
              </a:rPr>
              <a:t>учебные предметы, курсы, дисциплины (модули), направленные на получение обучающимися знаний </a:t>
            </a:r>
            <a:r>
              <a:rPr lang="ru-RU" sz="1800" b="1" dirty="0" smtClean="0">
                <a:solidFill>
                  <a:srgbClr val="008000"/>
                </a:solidFill>
              </a:rPr>
              <a:t>об основах духовно-нравственной культуры народов Российской Федерации</a:t>
            </a:r>
            <a:r>
              <a:rPr lang="ru-RU" sz="1800" dirty="0" smtClean="0">
                <a:solidFill>
                  <a:srgbClr val="008000"/>
                </a:solidFill>
              </a:rPr>
              <a:t>, о нравственных принципах, </a:t>
            </a:r>
            <a:r>
              <a:rPr lang="ru-RU" sz="1800" b="1" dirty="0" smtClean="0">
                <a:solidFill>
                  <a:srgbClr val="008000"/>
                </a:solidFill>
              </a:rPr>
              <a:t>об исторических и культурных традициях мировой религии (мировых религий),</a:t>
            </a:r>
            <a:r>
              <a:rPr lang="ru-RU" sz="1800" dirty="0" smtClean="0">
                <a:solidFill>
                  <a:srgbClr val="008000"/>
                </a:solidFill>
              </a:rPr>
              <a:t> или альтернативные им учебные предметы, курсы, дисциплины (модули).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2. </a:t>
            </a:r>
            <a:r>
              <a:rPr lang="ru-RU" sz="1800" b="1" dirty="0" smtClean="0">
                <a:solidFill>
                  <a:srgbClr val="008000"/>
                </a:solidFill>
              </a:rPr>
              <a:t>Выбор одного из учебных предметов, курсов, дисциплин (модулей),</a:t>
            </a:r>
            <a:r>
              <a:rPr lang="ru-RU" sz="1800" dirty="0" smtClean="0"/>
              <a:t> включенных в основные общеобразовательные программы, </a:t>
            </a:r>
            <a:r>
              <a:rPr lang="ru-RU" sz="1800" b="1" dirty="0" smtClean="0">
                <a:solidFill>
                  <a:srgbClr val="008000"/>
                </a:solidFill>
              </a:rPr>
              <a:t>осуществляется родителями (законными представителями)</a:t>
            </a:r>
            <a:r>
              <a:rPr lang="ru-RU" sz="1800" dirty="0" smtClean="0"/>
              <a:t> обучающихся.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3. Примерные основные образовательные программы в части учебных предметов, курсов, дисциплин (модулей), направленных на получение обучающимися знаний </a:t>
            </a:r>
            <a:r>
              <a:rPr lang="ru-RU" sz="1800" b="1" dirty="0" smtClean="0">
                <a:solidFill>
                  <a:srgbClr val="008000"/>
                </a:solidFill>
              </a:rPr>
              <a:t>об основах духовно-нравственной культуры народов Российской Федерации</a:t>
            </a:r>
            <a:r>
              <a:rPr lang="ru-RU" sz="1800" dirty="0" smtClean="0"/>
              <a:t>, о нравственных принципах, </a:t>
            </a:r>
            <a:r>
              <a:rPr lang="ru-RU" sz="1800" b="1" dirty="0" smtClean="0">
                <a:solidFill>
                  <a:srgbClr val="008000"/>
                </a:solidFill>
              </a:rPr>
              <a:t>об исторических и культурных традициях мировой религии (мировых религий),</a:t>
            </a:r>
            <a:r>
              <a:rPr lang="ru-RU" sz="1800" dirty="0" smtClean="0"/>
              <a:t> проходят </a:t>
            </a:r>
            <a:r>
              <a:rPr lang="ru-RU" sz="1800" b="1" dirty="0" smtClean="0">
                <a:solidFill>
                  <a:srgbClr val="008000"/>
                </a:solidFill>
              </a:rPr>
              <a:t>экспертизу в централизованной религиозной организации</a:t>
            </a:r>
            <a:r>
              <a:rPr lang="ru-RU" sz="1800" dirty="0" smtClean="0"/>
              <a:t> на предмет соответствия их содержания вероучению, историческим и культурным традициям этой организации в соответствии с ее внутренними установлениями в порядке, предусмотренном частью 11 статьи 12 настоящего Федерального закона </a:t>
            </a:r>
          </a:p>
        </p:txBody>
      </p:sp>
    </p:spTree>
    <p:extLst>
      <p:ext uri="{BB962C8B-B14F-4D97-AF65-F5344CB8AC3E}">
        <p14:creationId xmlns:p14="http://schemas.microsoft.com/office/powerpoint/2010/main" val="2506316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3701</Words>
  <Application>Microsoft Office PowerPoint</Application>
  <PresentationFormat>Экран (4:3)</PresentationFormat>
  <Paragraphs>248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51</vt:i4>
      </vt:variant>
    </vt:vector>
  </HeadingPairs>
  <TitlesOfParts>
    <vt:vector size="59" baseType="lpstr"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Правовые основания сотрудничества образовательных организаций  и  организаций Томской епархии Русской Православной Церкви</vt:lpstr>
      <vt:lpstr>Основные нормативно-правовые акты (федеральный уровень)</vt:lpstr>
      <vt:lpstr>Основные нормативно-правовые акты (региональный уровень)</vt:lpstr>
      <vt:lpstr>Выдержки из ФЗ РФ от 29.12.2012 N 273-ФЗ  «Об образовании в Российской Федерации»</vt:lpstr>
      <vt:lpstr>Статья 2. Основные понятия, используемые в настоящем ФЗ </vt:lpstr>
      <vt:lpstr>Статья 12. Образовательные программы </vt:lpstr>
      <vt:lpstr>Статья 28. Компетенция, права, обязанности и ответственность образовательной организации </vt:lpstr>
      <vt:lpstr>Статья 48. Обязанности и ответственность педагогических работников </vt:lpstr>
      <vt:lpstr> Статья 87. Особенности изучения основ духовно-нравственной культуры народов Российской Федерации. Особенности получения теологического и религиозного образования </vt:lpstr>
      <vt:lpstr> Статья 87. Особенности изучения основ духовно-нравственной культуры народов Российской Федерации. Особенности получения теологического и религиозного образования </vt:lpstr>
      <vt:lpstr>А. Я. Данилюк А. М. Кондаков В. А. Тишков                                                                                  Стандарты второго поколения  Концепция духовно-нравственного развития и воспитания личности гражданина России.  Москва «Просвещение» 2009 </vt:lpstr>
      <vt:lpstr>Презентация PowerPoint</vt:lpstr>
      <vt:lpstr>Духовно-нравственное воспитание личности гражданина России</vt:lpstr>
      <vt:lpstr>Современный национальный воспитательный идеал</vt:lpstr>
      <vt:lpstr>Базовые национальные ценности </vt:lpstr>
      <vt:lpstr>Основные принципы организации духовно-нравственного развития и воспитания </vt:lpstr>
      <vt:lpstr>Программа развития воспитательной компоненты в общеобразовательных учреждениях </vt:lpstr>
      <vt:lpstr>Цель Программы </vt:lpstr>
      <vt:lpstr>Программа развития воспитательной компоненты в общеобразовательных учреждениях</vt:lpstr>
      <vt:lpstr>Основные принципы реализации Программы </vt:lpstr>
      <vt:lpstr>Программа развития воспитательной компоненты в общеобразовательных учреждениях</vt:lpstr>
      <vt:lpstr>Основные направления организации воспитания и социализации учащихся общеобразовательных учреждений:</vt:lpstr>
      <vt:lpstr>Действенными программами и проектами в развитии данного направления воспитательной деятельности могут быть: </vt:lpstr>
      <vt:lpstr>Распоряжение Правительства Российской Федерации от 29 мая 2015 г. N 996-р г. Москва  «Стратегия развития воспитания в Российской Федерации на период до 2025 года»</vt:lpstr>
      <vt:lpstr>I. Общие положения </vt:lpstr>
      <vt:lpstr>Презентация PowerPoint</vt:lpstr>
      <vt:lpstr>II. Цель, задачи, приоритеты Стратегии </vt:lpstr>
      <vt:lpstr>Приоритетами государственной политики в области воспитания являются: </vt:lpstr>
      <vt:lpstr>Поддержка общественных объединений в сфере воспитания предполагает: </vt:lpstr>
      <vt:lpstr>2. Обновление воспитательного процесса с учетом современных достижений науки и на основе отечественных традиций </vt:lpstr>
      <vt:lpstr>IV. Механизмы реализации Стратегии </vt:lpstr>
      <vt:lpstr>Финансово-экономические механизмы включают: </vt:lpstr>
      <vt:lpstr>V. Ожидаемые результаты </vt:lpstr>
      <vt:lpstr>Примерная основная образовательная программа  образовательной организации </vt:lpstr>
      <vt:lpstr>Планируемые результаты духовно-нравственного развития и воспитания обучающихся на ступени начального общего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Планируемые результаты духовно-нравственного развития, воспитания и социализации обучающихся, формирования экологической культуры, культуры здорового и безопасного образа жизни обучающихся на ступени основного общего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ДОГОВОР о сотрудничестве в сфере общего образования между Департаментом общего образования Томской области, Томской и Колпашевской епархиями Русской Православной Церкви (Московский Патриархат)  г. Томск      «28» сентября 2015г. </vt:lpstr>
      <vt:lpstr>СОГЛАШЕНИЕ О СОТРУДНИЧЕСТВЕ  департамента образования администрации Города Томска и Томской епархии Русской Православной Церкви Город Томск                                                                            4 марта 2011 года  </vt:lpstr>
      <vt:lpstr>Из письма Департамента государственной политики в образовании Минобрнауки РФ  от 21 мая 2010 № 03-1032  «В дополнение к методическим материалам по преподаванию курса ОРКСЭ»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48</cp:revision>
  <dcterms:created xsi:type="dcterms:W3CDTF">2015-11-10T04:38:28Z</dcterms:created>
  <dcterms:modified xsi:type="dcterms:W3CDTF">2017-02-24T17:31:37Z</dcterms:modified>
</cp:coreProperties>
</file>